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1" r:id="rId2"/>
    <p:sldId id="262" r:id="rId3"/>
    <p:sldId id="263" r:id="rId4"/>
    <p:sldId id="269" r:id="rId5"/>
    <p:sldId id="266" r:id="rId6"/>
    <p:sldId id="296" r:id="rId7"/>
    <p:sldId id="286" r:id="rId8"/>
    <p:sldId id="267" r:id="rId9"/>
    <p:sldId id="297" r:id="rId10"/>
    <p:sldId id="282" r:id="rId11"/>
    <p:sldId id="268" r:id="rId12"/>
    <p:sldId id="298" r:id="rId13"/>
    <p:sldId id="290" r:id="rId14"/>
    <p:sldId id="291" r:id="rId15"/>
    <p:sldId id="292" r:id="rId16"/>
    <p:sldId id="293" r:id="rId17"/>
    <p:sldId id="294" r:id="rId18"/>
    <p:sldId id="272" r:id="rId19"/>
    <p:sldId id="273" r:id="rId20"/>
    <p:sldId id="285" r:id="rId21"/>
    <p:sldId id="283" r:id="rId22"/>
    <p:sldId id="274" r:id="rId23"/>
    <p:sldId id="275" r:id="rId24"/>
    <p:sldId id="276" r:id="rId25"/>
    <p:sldId id="277" r:id="rId26"/>
    <p:sldId id="295" r:id="rId27"/>
    <p:sldId id="287" r:id="rId28"/>
    <p:sldId id="280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33CC"/>
    <a:srgbClr val="336600"/>
    <a:srgbClr val="93DBFF"/>
    <a:srgbClr val="007600"/>
    <a:srgbClr val="B7D9E3"/>
    <a:srgbClr val="4618EE"/>
    <a:srgbClr val="FF33CC"/>
    <a:srgbClr val="00B000"/>
    <a:srgbClr val="9BECFF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91" autoAdjust="0"/>
    <p:restoredTop sz="94660"/>
  </p:normalViewPr>
  <p:slideViewPr>
    <p:cSldViewPr>
      <p:cViewPr>
        <p:scale>
          <a:sx n="60" d="100"/>
          <a:sy n="60" d="100"/>
        </p:scale>
        <p:origin x="-73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FBC6A-6169-4E25-A74C-834119DF28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7F4FE-13F0-4C2C-B050-274196F7B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02C4D-E0A2-4D30-839B-01D614E8042E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B4157-03DC-48CF-8D31-B412FAF03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B4157-03DC-48CF-8D31-B412FAF03380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A8941-952F-4277-B7FA-8F630BC4B0F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53DA7-0CB8-4302-A10D-73B49A9678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%5bRUS5_046%5d_%5bIM_377%5d.swf" TargetMode="Externa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1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NUL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7.gif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slide" Target="slide19.xml"/><Relationship Id="rId7" Type="http://schemas.openxmlformats.org/officeDocument/2006/relationships/slide" Target="slide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22.xml"/><Relationship Id="rId10" Type="http://schemas.openxmlformats.org/officeDocument/2006/relationships/slide" Target="slide28.xml"/><Relationship Id="rId4" Type="http://schemas.openxmlformats.org/officeDocument/2006/relationships/slide" Target="slide21.xml"/><Relationship Id="rId9" Type="http://schemas.openxmlformats.org/officeDocument/2006/relationships/slide" Target="slide2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slide" Target="slide12.xml"/><Relationship Id="rId4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8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ker.com/clipart-15798.html" TargetMode="External"/><Relationship Id="rId13" Type="http://schemas.openxmlformats.org/officeDocument/2006/relationships/hyperlink" Target="http://www.proshkolu.ru/user/DARINALARISA/" TargetMode="External"/><Relationship Id="rId3" Type="http://schemas.openxmlformats.org/officeDocument/2006/relationships/hyperlink" Target="http://metodsovet.su/" TargetMode="External"/><Relationship Id="rId7" Type="http://schemas.openxmlformats.org/officeDocument/2006/relationships/hyperlink" Target="http://s48.radikal.ru/i121/1210/30/17bcf32f4ea3.jpg" TargetMode="External"/><Relationship Id="rId12" Type="http://schemas.openxmlformats.org/officeDocument/2006/relationships/hyperlink" Target="http://klass-2b-betiki.fo.ru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hool-collection.edu.ru/catalog/pupil/" TargetMode="External"/><Relationship Id="rId11" Type="http://schemas.openxmlformats.org/officeDocument/2006/relationships/hyperlink" Target="http://catsru.narod.ru/mowie.html" TargetMode="External"/><Relationship Id="rId5" Type="http://schemas.openxmlformats.org/officeDocument/2006/relationships/hyperlink" Target="http://www.it-n.ru/" TargetMode="External"/><Relationship Id="rId10" Type="http://schemas.openxmlformats.org/officeDocument/2006/relationships/hyperlink" Target="http://vsyaanimaciya.ru/photo/39-2-0-0-2" TargetMode="External"/><Relationship Id="rId4" Type="http://schemas.openxmlformats.org/officeDocument/2006/relationships/hyperlink" Target="http://festival.1september.ru/" TargetMode="External"/><Relationship Id="rId9" Type="http://schemas.openxmlformats.org/officeDocument/2006/relationships/hyperlink" Target="http://i.allday.ru/uploads/posts/1191269251_c4133.jpghttp:/images.yandex.ru" TargetMode="External"/><Relationship Id="rId14" Type="http://schemas.openxmlformats.org/officeDocument/2006/relationships/hyperlink" Target="http://darina2209.rusedu.net/?searchTerms=%F0%E0%E1%EE%F2%FB&amp;op=Search&amp;blogId=605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7290" y="1857364"/>
            <a:ext cx="6477222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336600"/>
                </a:solidFill>
                <a:latin typeface="Georgia" pitchFamily="18" charset="0"/>
                <a:cs typeface="Times New Roman" pitchFamily="18" charset="0"/>
              </a:rPr>
              <a:t>ИНТЕРАКТИВНЫЙ</a:t>
            </a:r>
            <a:r>
              <a:rPr lang="ru-RU" sz="32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ПЛАКАТ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86050" y="2857496"/>
            <a:ext cx="3741730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000" b="1" dirty="0" smtClean="0">
                <a:ln/>
                <a:solidFill>
                  <a:srgbClr val="008000"/>
                </a:solidFill>
                <a:latin typeface="Georgia" pitchFamily="18" charset="0"/>
              </a:rPr>
              <a:t>Состав слова</a:t>
            </a:r>
            <a:endParaRPr lang="ru-RU" sz="4000" b="1" dirty="0">
              <a:ln/>
              <a:solidFill>
                <a:srgbClr val="00800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4000504"/>
            <a:ext cx="16054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600"/>
                </a:solidFill>
              </a:rPr>
              <a:t>2 класс</a:t>
            </a:r>
            <a:endParaRPr lang="ru-RU" sz="3600" b="1" dirty="0">
              <a:solidFill>
                <a:srgbClr val="0076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836" y="5288340"/>
            <a:ext cx="55721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defRPr/>
            </a:pPr>
            <a:r>
              <a:rPr lang="ru-RU" sz="2400" b="1" dirty="0">
                <a:solidFill>
                  <a:srgbClr val="007600"/>
                </a:solidFill>
                <a:latin typeface="Times New Roman" pitchFamily="18" charset="0"/>
                <a:cs typeface="Times New Roman" pitchFamily="18" charset="0"/>
              </a:rPr>
              <a:t>Бойко Л.И.</a:t>
            </a:r>
          </a:p>
          <a:p>
            <a:pPr marL="273050" indent="-273050">
              <a:defRPr/>
            </a:pPr>
            <a:r>
              <a:rPr lang="ru-RU" sz="2400" b="1" dirty="0">
                <a:solidFill>
                  <a:srgbClr val="007600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marL="273050" indent="-273050">
              <a:defRPr/>
            </a:pPr>
            <a:r>
              <a:rPr lang="ru-RU" sz="2400" b="1" dirty="0">
                <a:solidFill>
                  <a:srgbClr val="007600"/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400" b="1" dirty="0" err="1">
                <a:solidFill>
                  <a:srgbClr val="007600"/>
                </a:solidFill>
                <a:latin typeface="Times New Roman" pitchFamily="18" charset="0"/>
                <a:cs typeface="Times New Roman" pitchFamily="18" charset="0"/>
              </a:rPr>
              <a:t>Верх-Катунская</a:t>
            </a:r>
            <a:r>
              <a:rPr lang="ru-RU" sz="2400" b="1" dirty="0">
                <a:solidFill>
                  <a:srgbClr val="007600"/>
                </a:solidFill>
                <a:latin typeface="Times New Roman" pitchFamily="18" charset="0"/>
                <a:cs typeface="Times New Roman" pitchFamily="18" charset="0"/>
              </a:rPr>
              <a:t> СОШ» </a:t>
            </a:r>
          </a:p>
          <a:p>
            <a:pPr marL="273050" indent="-273050">
              <a:defRPr/>
            </a:pPr>
            <a:r>
              <a:rPr lang="ru-RU" sz="2400" b="1" dirty="0" err="1">
                <a:solidFill>
                  <a:srgbClr val="007600"/>
                </a:solidFill>
                <a:latin typeface="Times New Roman" pitchFamily="18" charset="0"/>
                <a:cs typeface="Times New Roman" pitchFamily="18" charset="0"/>
              </a:rPr>
              <a:t>Бийского</a:t>
            </a:r>
            <a:r>
              <a:rPr lang="ru-RU" sz="2400" b="1" dirty="0">
                <a:solidFill>
                  <a:srgbClr val="007600"/>
                </a:solidFill>
                <a:latin typeface="Times New Roman" pitchFamily="18" charset="0"/>
                <a:cs typeface="Times New Roman" pitchFamily="18" charset="0"/>
              </a:rPr>
              <a:t> района Алтайского края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43240" y="2357430"/>
            <a:ext cx="2837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600"/>
                </a:solidFill>
                <a:latin typeface="Georgia" pitchFamily="18" charset="0"/>
              </a:rPr>
              <a:t>Русский язык</a:t>
            </a:r>
            <a:endParaRPr lang="ru-RU" sz="2800" b="1" dirty="0">
              <a:solidFill>
                <a:srgbClr val="0076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71448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Какую роль играют</a:t>
            </a:r>
            <a:b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</a:b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приставки?</a:t>
            </a:r>
            <a:endParaRPr lang="ru-RU" sz="32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3" name="Выгнутая вверх стрелка 2">
            <a:hlinkClick r:id="rId2" action="ppaction://hlinksldjump"/>
          </p:cNvPr>
          <p:cNvSpPr/>
          <p:nvPr/>
        </p:nvSpPr>
        <p:spPr>
          <a:xfrm>
            <a:off x="8143900" y="6072206"/>
            <a:ext cx="716086" cy="461665"/>
          </a:xfrm>
          <a:prstGeom prst="curvedDownArrow">
            <a:avLst>
              <a:gd name="adj1" fmla="val 25000"/>
              <a:gd name="adj2" fmla="val 54345"/>
              <a:gd name="adj3" fmla="val 42074"/>
            </a:avLst>
          </a:prstGeom>
          <a:solidFill>
            <a:srgbClr val="93DBFF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2400" i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itchFamily="18" charset="0"/>
              <a:hlinkClick r:id="rId2" action="ppaction://hlinksldjump" tooltip="Молодец!"/>
            </a:endParaRPr>
          </a:p>
        </p:txBody>
      </p:sp>
      <p:pic>
        <p:nvPicPr>
          <p:cNvPr id="5122" name="Picture 2" descr="C:\Documents and Settings\User\Рабочий стол\векторные рисунки\stock-vector-school-icons-set-110482469.jp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/>
          <a:srcRect l="69364" t="8305" r="7514" b="69547"/>
          <a:stretch>
            <a:fillRect/>
          </a:stretch>
        </p:blipFill>
        <p:spPr bwMode="auto">
          <a:xfrm>
            <a:off x="6286512" y="3357562"/>
            <a:ext cx="1357322" cy="1357322"/>
          </a:xfrm>
          <a:prstGeom prst="rect">
            <a:avLst/>
          </a:prstGeom>
          <a:noFill/>
        </p:spPr>
      </p:pic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7072330" y="6143644"/>
            <a:ext cx="500066" cy="428628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85852" y="1500174"/>
            <a:ext cx="6429420" cy="3847207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Georgia" pitchFamily="18" charset="0"/>
              </a:rPr>
              <a:t>Пример:      </a:t>
            </a:r>
            <a:r>
              <a:rPr lang="ru-RU" sz="3600" i="1" dirty="0" smtClean="0">
                <a:latin typeface="Georgia" pitchFamily="18" charset="0"/>
              </a:rPr>
              <a:t> </a:t>
            </a:r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бежать</a:t>
            </a:r>
          </a:p>
          <a:p>
            <a:endParaRPr lang="ru-RU" sz="32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забежать</a:t>
            </a:r>
          </a:p>
          <a:p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                добежать</a:t>
            </a:r>
          </a:p>
          <a:p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                            прибежать </a:t>
            </a:r>
          </a:p>
          <a:p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убежать</a:t>
            </a:r>
          </a:p>
          <a:p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За,  до, при,  у  - приставки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10800000" flipV="1">
            <a:off x="2857488" y="2143116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3286116" y="2571744"/>
            <a:ext cx="1000132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4071934" y="2285992"/>
            <a:ext cx="1500198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643438" y="2071678"/>
            <a:ext cx="2428892" cy="19288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/>
          <p:nvPr/>
        </p:nvCxnSpPr>
        <p:spPr>
          <a:xfrm rot="10800000">
            <a:off x="4957762" y="7029472"/>
            <a:ext cx="428640" cy="142864"/>
          </a:xfrm>
          <a:prstGeom prst="bentConnector3">
            <a:avLst>
              <a:gd name="adj1" fmla="val 55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Соединительная линия уступом 58"/>
          <p:cNvCxnSpPr/>
          <p:nvPr/>
        </p:nvCxnSpPr>
        <p:spPr>
          <a:xfrm rot="10800000">
            <a:off x="5110162" y="7181872"/>
            <a:ext cx="428640" cy="142864"/>
          </a:xfrm>
          <a:prstGeom prst="bentConnector3">
            <a:avLst>
              <a:gd name="adj1" fmla="val 55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Соединительная линия уступом 59"/>
          <p:cNvCxnSpPr/>
          <p:nvPr/>
        </p:nvCxnSpPr>
        <p:spPr>
          <a:xfrm rot="10800000">
            <a:off x="5643570" y="4143380"/>
            <a:ext cx="214326" cy="142864"/>
          </a:xfrm>
          <a:prstGeom prst="bentConnector3">
            <a:avLst>
              <a:gd name="adj1" fmla="val -33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Соединительная линия уступом 60"/>
          <p:cNvCxnSpPr/>
          <p:nvPr/>
        </p:nvCxnSpPr>
        <p:spPr>
          <a:xfrm rot="10800000">
            <a:off x="4071934" y="3571876"/>
            <a:ext cx="642954" cy="142864"/>
          </a:xfrm>
          <a:prstGeom prst="bentConnector3">
            <a:avLst>
              <a:gd name="adj1" fmla="val -62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Соединительная линия уступом 61"/>
          <p:cNvCxnSpPr/>
          <p:nvPr/>
        </p:nvCxnSpPr>
        <p:spPr>
          <a:xfrm rot="10800000">
            <a:off x="2928926" y="3143248"/>
            <a:ext cx="428640" cy="142864"/>
          </a:xfrm>
          <a:prstGeom prst="bentConnector3">
            <a:avLst>
              <a:gd name="adj1" fmla="val 55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Соединительная линия уступом 62"/>
          <p:cNvCxnSpPr/>
          <p:nvPr/>
        </p:nvCxnSpPr>
        <p:spPr>
          <a:xfrm rot="10800000">
            <a:off x="1357290" y="2643182"/>
            <a:ext cx="428640" cy="142864"/>
          </a:xfrm>
          <a:prstGeom prst="bentConnector3">
            <a:avLst>
              <a:gd name="adj1" fmla="val 55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Соединительная линия уступом 67"/>
          <p:cNvCxnSpPr/>
          <p:nvPr/>
        </p:nvCxnSpPr>
        <p:spPr>
          <a:xfrm rot="10800000">
            <a:off x="1285852" y="4429132"/>
            <a:ext cx="642954" cy="214302"/>
          </a:xfrm>
          <a:prstGeom prst="bentConnector3">
            <a:avLst>
              <a:gd name="adj1" fmla="val -62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Соединительная линия уступом 70"/>
          <p:cNvCxnSpPr/>
          <p:nvPr/>
        </p:nvCxnSpPr>
        <p:spPr>
          <a:xfrm rot="10800000">
            <a:off x="2143108" y="4429132"/>
            <a:ext cx="642954" cy="214302"/>
          </a:xfrm>
          <a:prstGeom prst="bentConnector3">
            <a:avLst>
              <a:gd name="adj1" fmla="val -62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/>
          <p:cNvCxnSpPr/>
          <p:nvPr/>
        </p:nvCxnSpPr>
        <p:spPr>
          <a:xfrm rot="10800000">
            <a:off x="3071802" y="4500570"/>
            <a:ext cx="785830" cy="214302"/>
          </a:xfrm>
          <a:prstGeom prst="bentConnector3">
            <a:avLst>
              <a:gd name="adj1" fmla="val -90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Соединительная линия уступом 76"/>
          <p:cNvCxnSpPr/>
          <p:nvPr/>
        </p:nvCxnSpPr>
        <p:spPr>
          <a:xfrm rot="10800000">
            <a:off x="4071934" y="4572008"/>
            <a:ext cx="428640" cy="142864"/>
          </a:xfrm>
          <a:prstGeom prst="bentConnector3">
            <a:avLst>
              <a:gd name="adj1" fmla="val 11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Управляющая кнопка: домой 81">
            <a:hlinkClick r:id="rId2" action="ppaction://hlinksldjump" highlightClick="1"/>
          </p:cNvPr>
          <p:cNvSpPr/>
          <p:nvPr/>
        </p:nvSpPr>
        <p:spPr>
          <a:xfrm>
            <a:off x="8072462" y="6286520"/>
            <a:ext cx="500066" cy="428628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1643050"/>
            <a:ext cx="758669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Часть слова, которая изменяется, называется </a:t>
            </a:r>
            <a:r>
              <a:rPr lang="ru-RU" sz="3600" b="1" i="1" u="sng" dirty="0" smtClean="0">
                <a:solidFill>
                  <a:srgbClr val="336600"/>
                </a:solidFill>
                <a:latin typeface="Georgia" pitchFamily="18" charset="0"/>
              </a:rPr>
              <a:t>окончанием</a:t>
            </a:r>
          </a:p>
          <a:p>
            <a:pPr>
              <a:buNone/>
            </a:pPr>
            <a:r>
              <a:rPr lang="ru-RU" dirty="0" smtClean="0">
                <a:solidFill>
                  <a:srgbClr val="336600"/>
                </a:solidFill>
                <a:latin typeface="Georgia" pitchFamily="18" charset="0"/>
              </a:rPr>
              <a:t>   Пример: </a:t>
            </a:r>
          </a:p>
          <a:p>
            <a:pPr>
              <a:buNone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                  дедушка,  девочка,    облако </a:t>
            </a:r>
          </a:p>
          <a:p>
            <a:pPr>
              <a:buNone/>
            </a:pPr>
            <a:endParaRPr lang="ru-RU" dirty="0" smtClean="0">
              <a:solidFill>
                <a:srgbClr val="336600"/>
              </a:solidFill>
              <a:latin typeface="Georgia" pitchFamily="18" charset="0"/>
            </a:endParaRPr>
          </a:p>
          <a:p>
            <a:pPr>
              <a:buNone/>
            </a:pPr>
            <a:endParaRPr lang="ru-RU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3929058" y="4143380"/>
            <a:ext cx="285752" cy="2667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flipH="1">
            <a:off x="5715008" y="4143380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7643834" y="4143380"/>
            <a:ext cx="285752" cy="2667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7215206" y="6143644"/>
            <a:ext cx="500066" cy="428628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гнутая вверх стрелка 9">
            <a:hlinkClick r:id="rId4" action="ppaction://hlinksldjump"/>
          </p:cNvPr>
          <p:cNvSpPr/>
          <p:nvPr/>
        </p:nvSpPr>
        <p:spPr>
          <a:xfrm>
            <a:off x="8143900" y="6072206"/>
            <a:ext cx="716086" cy="461665"/>
          </a:xfrm>
          <a:prstGeom prst="curvedDownArrow">
            <a:avLst>
              <a:gd name="adj1" fmla="val 25000"/>
              <a:gd name="adj2" fmla="val 54345"/>
              <a:gd name="adj3" fmla="val 42074"/>
            </a:avLst>
          </a:prstGeom>
          <a:solidFill>
            <a:srgbClr val="93DBFF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2400" i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itchFamily="18" charset="0"/>
              <a:hlinkClick r:id="rId5" action="ppaction://hlinksldjump" tooltip="Молодец!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5572140"/>
            <a:ext cx="71545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  <a:latin typeface="Georgia" pitchFamily="18" charset="0"/>
              </a:rPr>
              <a:t>Выбери  окончание. </a:t>
            </a:r>
          </a:p>
          <a:p>
            <a:pPr algn="ctr"/>
            <a:r>
              <a:rPr lang="ru-RU" sz="2800" b="1" dirty="0" smtClean="0">
                <a:solidFill>
                  <a:srgbClr val="336600"/>
                </a:solidFill>
                <a:latin typeface="Georgia" pitchFamily="18" charset="0"/>
              </a:rPr>
              <a:t>Как  меняется смысл предложения?</a:t>
            </a:r>
            <a:endParaRPr lang="ru-RU" sz="2800" b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1714488"/>
            <a:ext cx="6740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336600"/>
                </a:solidFill>
                <a:latin typeface="Georgia" pitchFamily="18" charset="0"/>
              </a:rPr>
              <a:t>Кошк</a:t>
            </a:r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…     лов…  </a:t>
            </a:r>
            <a:r>
              <a:rPr lang="en-US" sz="3600" b="1" i="1" dirty="0" smtClean="0">
                <a:solidFill>
                  <a:srgbClr val="336600"/>
                </a:solidFill>
                <a:latin typeface="Georgia" pitchFamily="18" charset="0"/>
              </a:rPr>
              <a:t> </a:t>
            </a:r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 </a:t>
            </a:r>
            <a:r>
              <a:rPr lang="ru-RU" sz="3600" b="1" i="1" dirty="0" err="1" smtClean="0">
                <a:solidFill>
                  <a:srgbClr val="336600"/>
                </a:solidFill>
                <a:latin typeface="Georgia" pitchFamily="18" charset="0"/>
              </a:rPr>
              <a:t>мышк</a:t>
            </a:r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…</a:t>
            </a:r>
            <a:r>
              <a:rPr lang="en-US" sz="3600" b="1" i="1" dirty="0" smtClean="0">
                <a:solidFill>
                  <a:srgbClr val="336600"/>
                </a:solidFill>
                <a:latin typeface="Georgia" pitchFamily="18" charset="0"/>
              </a:rPr>
              <a:t> </a:t>
            </a:r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. </a:t>
            </a:r>
            <a:endParaRPr lang="ru-RU" sz="36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28794" y="2786058"/>
            <a:ext cx="5132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  <a:latin typeface="Georgia" pitchFamily="18" charset="0"/>
              </a:rPr>
              <a:t>и</a:t>
            </a:r>
          </a:p>
          <a:p>
            <a:r>
              <a:rPr lang="ru-RU" sz="3600" b="1" i="1" dirty="0" smtClean="0">
                <a:solidFill>
                  <a:srgbClr val="7030A0"/>
                </a:solidFill>
                <a:latin typeface="Georgia" pitchFamily="18" charset="0"/>
              </a:rPr>
              <a:t>у</a:t>
            </a:r>
          </a:p>
          <a:p>
            <a:r>
              <a:rPr lang="ru-RU" sz="3600" b="1" i="1" dirty="0" smtClean="0">
                <a:solidFill>
                  <a:srgbClr val="7030A0"/>
                </a:solidFill>
                <a:latin typeface="Georgia" pitchFamily="18" charset="0"/>
              </a:rPr>
              <a:t>а</a:t>
            </a:r>
            <a:endParaRPr lang="ru-RU" sz="3600" b="1" i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3306" y="2928934"/>
            <a:ext cx="9637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err="1" smtClean="0">
                <a:solidFill>
                  <a:srgbClr val="7030A0"/>
                </a:solidFill>
                <a:latin typeface="Georgia" pitchFamily="18" charset="0"/>
              </a:rPr>
              <a:t>ят</a:t>
            </a:r>
            <a:endParaRPr lang="ru-RU" sz="3600" b="1" i="1" dirty="0" smtClean="0">
              <a:solidFill>
                <a:srgbClr val="7030A0"/>
              </a:solidFill>
              <a:latin typeface="Georgia" pitchFamily="18" charset="0"/>
            </a:endParaRPr>
          </a:p>
          <a:p>
            <a:r>
              <a:rPr lang="ru-RU" sz="3600" b="1" i="1" dirty="0" err="1" smtClean="0">
                <a:solidFill>
                  <a:srgbClr val="7030A0"/>
                </a:solidFill>
                <a:latin typeface="Georgia" pitchFamily="18" charset="0"/>
              </a:rPr>
              <a:t>ит</a:t>
            </a:r>
            <a:endParaRPr lang="ru-RU" sz="3600" b="1" i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15074" y="2857496"/>
            <a:ext cx="5004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  <a:latin typeface="Georgia" pitchFamily="18" charset="0"/>
              </a:rPr>
              <a:t>и</a:t>
            </a:r>
          </a:p>
          <a:p>
            <a:r>
              <a:rPr lang="ru-RU" sz="3600" b="1" i="1" dirty="0" smtClean="0">
                <a:solidFill>
                  <a:srgbClr val="7030A0"/>
                </a:solidFill>
                <a:latin typeface="Georgia" pitchFamily="18" charset="0"/>
              </a:rPr>
              <a:t>у</a:t>
            </a:r>
          </a:p>
          <a:p>
            <a:r>
              <a:rPr lang="ru-RU" sz="3600" b="1" i="1" dirty="0" smtClean="0">
                <a:solidFill>
                  <a:srgbClr val="7030A0"/>
                </a:solidFill>
                <a:latin typeface="Georgia" pitchFamily="18" charset="0"/>
              </a:rPr>
              <a:t>а</a:t>
            </a:r>
            <a:endParaRPr lang="ru-RU" sz="3600" b="1" i="1" dirty="0">
              <a:solidFill>
                <a:srgbClr val="7030A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Documents and Settings\User\Рабочий стол\a48yivikmg2u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612739" flipH="1">
            <a:off x="4203724" y="1787690"/>
            <a:ext cx="2982570" cy="31976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714480" y="1785926"/>
            <a:ext cx="5614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Кошк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и 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 лов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ят  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мышк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у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.</a:t>
            </a:r>
            <a:endParaRPr lang="ru-RU" sz="32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pic>
        <p:nvPicPr>
          <p:cNvPr id="7173" name="Picture 5" descr="C:\Documents and Settings\User\Рабочий стол\векторные рисунки\Running_Kitten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21002">
            <a:off x="1422997" y="3224458"/>
            <a:ext cx="2161741" cy="1466850"/>
          </a:xfrm>
          <a:prstGeom prst="rect">
            <a:avLst/>
          </a:prstGeom>
          <a:noFill/>
        </p:spPr>
      </p:pic>
      <p:pic>
        <p:nvPicPr>
          <p:cNvPr id="7175" name="Picture 7" descr="&amp;Acy;&amp;ncy;&amp;icy;&amp;mcy;&amp;acy;&amp;shcy;&amp;kcy;&amp;icy; &amp;scy; &amp;kcy;&amp;ocy;&amp;shcy;&amp;kcy;&amp;acy;&amp;mcy;&amp;icy;, &amp;acy;&amp;ncy;&amp;icy;&amp;mcy;&amp;acy;&amp;tscy;&amp;icy;&amp;ocy;&amp;ncy;&amp;ncy;&amp;ycy;&amp;iecy; &amp;kcy;&amp;acy;&amp;rcy;&amp;tcy;&amp;icy;&amp;ncy;&amp;kcy;&amp;icy; &amp;kcy;&amp;ocy;&amp;shcy;&amp;iecy;&amp;kcy; | Smayls.ru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5575" y="-525463"/>
            <a:ext cx="485775" cy="1104901"/>
          </a:xfrm>
          <a:prstGeom prst="rect">
            <a:avLst/>
          </a:prstGeom>
          <a:noFill/>
        </p:spPr>
      </p:pic>
      <p:pic>
        <p:nvPicPr>
          <p:cNvPr id="7" name="Picture 5" descr="C:\Documents and Settings\User\Рабочий стол\векторные рисунки\Running_Kitten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241347">
            <a:off x="2992559" y="3394182"/>
            <a:ext cx="1968317" cy="1466850"/>
          </a:xfrm>
          <a:prstGeom prst="rect">
            <a:avLst/>
          </a:prstGeom>
          <a:noFill/>
        </p:spPr>
      </p:pic>
      <p:pic>
        <p:nvPicPr>
          <p:cNvPr id="8" name="Picture 5" descr="C:\Documents and Settings\User\Рабочий стол\векторные рисунки\Running_Kitten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095282">
            <a:off x="636568" y="2465176"/>
            <a:ext cx="2182979" cy="1466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1785926"/>
            <a:ext cx="5614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Кошк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а 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 лов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ит  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мышк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у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.</a:t>
            </a:r>
            <a:endParaRPr lang="ru-RU" sz="32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pic>
        <p:nvPicPr>
          <p:cNvPr id="7175" name="Picture 7" descr="&amp;Acy;&amp;ncy;&amp;icy;&amp;mcy;&amp;acy;&amp;shcy;&amp;kcy;&amp;icy; &amp;scy; &amp;kcy;&amp;ocy;&amp;shcy;&amp;kcy;&amp;acy;&amp;mcy;&amp;icy;, &amp;acy;&amp;ncy;&amp;icy;&amp;mcy;&amp;acy;&amp;tscy;&amp;icy;&amp;ocy;&amp;ncy;&amp;ncy;&amp;ycy;&amp;iecy; &amp;kcy;&amp;acy;&amp;rcy;&amp;tcy;&amp;icy;&amp;ncy;&amp;kcy;&amp;icy; &amp;kcy;&amp;ocy;&amp;shcy;&amp;iecy;&amp;kcy; | Smayls.ru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-525463"/>
            <a:ext cx="485775" cy="1104901"/>
          </a:xfrm>
          <a:prstGeom prst="rect">
            <a:avLst/>
          </a:prstGeom>
          <a:noFill/>
        </p:spPr>
      </p:pic>
      <p:pic>
        <p:nvPicPr>
          <p:cNvPr id="6" name="Picture 2" descr="C:\Documents and Settings\User\Рабочий стол\felix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59995">
            <a:off x="2037229" y="2014562"/>
            <a:ext cx="2548762" cy="2867357"/>
          </a:xfrm>
          <a:prstGeom prst="rect">
            <a:avLst/>
          </a:prstGeom>
          <a:noFill/>
        </p:spPr>
      </p:pic>
      <p:pic>
        <p:nvPicPr>
          <p:cNvPr id="3078" name="Picture 6" descr="C:\Documents and Settings\User\Рабочий стол\mouse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666832" flipH="1">
            <a:off x="4571998" y="3429000"/>
            <a:ext cx="1085863" cy="10715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User\Рабочий стол\векторные рисунки\koasi5z1iquk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22690">
            <a:off x="4286248" y="1857364"/>
            <a:ext cx="3262322" cy="207170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14480" y="1785926"/>
            <a:ext cx="5614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Кошк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у 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 лов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ят  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мышк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и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.</a:t>
            </a:r>
            <a:endParaRPr lang="ru-RU" sz="32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pic>
        <p:nvPicPr>
          <p:cNvPr id="7175" name="Picture 7" descr="&amp;Acy;&amp;ncy;&amp;icy;&amp;mcy;&amp;acy;&amp;shcy;&amp;kcy;&amp;icy; &amp;scy; &amp;kcy;&amp;ocy;&amp;shcy;&amp;kcy;&amp;acy;&amp;mcy;&amp;icy;, &amp;acy;&amp;ncy;&amp;icy;&amp;mcy;&amp;acy;&amp;tscy;&amp;icy;&amp;ocy;&amp;ncy;&amp;ncy;&amp;ycy;&amp;iecy; &amp;kcy;&amp;acy;&amp;rcy;&amp;tcy;&amp;icy;&amp;ncy;&amp;kcy;&amp;icy; &amp;kcy;&amp;ocy;&amp;shcy;&amp;iecy;&amp;kcy; | Smayls.ru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525463"/>
            <a:ext cx="485775" cy="1104901"/>
          </a:xfrm>
          <a:prstGeom prst="rect">
            <a:avLst/>
          </a:prstGeom>
          <a:noFill/>
        </p:spPr>
      </p:pic>
      <p:pic>
        <p:nvPicPr>
          <p:cNvPr id="6" name="Picture 5" descr="C:\Documents and Settings\User\Рабочий стол\векторные рисунки\Running_Kitten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2143108" y="3429000"/>
            <a:ext cx="2361572" cy="17318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1785926"/>
            <a:ext cx="5614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Кошк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у 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 лов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ит  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мышк</a:t>
            </a:r>
            <a:r>
              <a:rPr lang="ru-RU" sz="3200" b="1" i="1" dirty="0" smtClean="0">
                <a:solidFill>
                  <a:srgbClr val="FF33CC"/>
                </a:solidFill>
                <a:latin typeface="Georgia" pitchFamily="18" charset="0"/>
              </a:rPr>
              <a:t>а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.</a:t>
            </a:r>
            <a:endParaRPr lang="ru-RU" sz="32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pic>
        <p:nvPicPr>
          <p:cNvPr id="7175" name="Picture 7" descr="&amp;Acy;&amp;ncy;&amp;icy;&amp;mcy;&amp;acy;&amp;shcy;&amp;kcy;&amp;icy; &amp;scy; &amp;kcy;&amp;ocy;&amp;shcy;&amp;kcy;&amp;acy;&amp;mcy;&amp;icy;, &amp;acy;&amp;ncy;&amp;icy;&amp;mcy;&amp;acy;&amp;tscy;&amp;icy;&amp;ocy;&amp;ncy;&amp;ncy;&amp;ycy;&amp;iecy; &amp;kcy;&amp;acy;&amp;rcy;&amp;tcy;&amp;icy;&amp;ncy;&amp;kcy;&amp;icy; &amp;kcy;&amp;ocy;&amp;shcy;&amp;iecy;&amp;kcy; | Smayls.ru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-525463"/>
            <a:ext cx="485775" cy="1104901"/>
          </a:xfrm>
          <a:prstGeom prst="rect">
            <a:avLst/>
          </a:prstGeom>
          <a:noFill/>
        </p:spPr>
      </p:pic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072462" y="6286520"/>
            <a:ext cx="500066" cy="428628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5" descr="C:\Documents and Settings\User\Рабочий стол\векторные рисунки\Running_Kitten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71223" flipH="1">
            <a:off x="2113316" y="3200961"/>
            <a:ext cx="2361572" cy="1731807"/>
          </a:xfrm>
          <a:prstGeom prst="rect">
            <a:avLst/>
          </a:prstGeom>
          <a:noFill/>
        </p:spPr>
      </p:pic>
      <p:pic>
        <p:nvPicPr>
          <p:cNvPr id="8" name="Picture 4" descr="C:\Documents and Settings\User\Рабочий стол\a48yivikmg2u.gif"/>
          <p:cNvPicPr>
            <a:picLocks noChangeAspect="1" noChangeArrowheads="1" noCrop="1"/>
          </p:cNvPicPr>
          <p:nvPr/>
        </p:nvPicPr>
        <p:blipFill>
          <a:blip r:embed="rId6">
            <a:lum bright="10000" contrast="10000"/>
          </a:blip>
          <a:srcRect/>
          <a:stretch>
            <a:fillRect/>
          </a:stretch>
        </p:blipFill>
        <p:spPr bwMode="auto">
          <a:xfrm rot="14388345" flipH="1" flipV="1">
            <a:off x="5360889" y="1993451"/>
            <a:ext cx="2593273" cy="309811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6600"/>
                </a:solidFill>
              </a:rPr>
              <a:t>Закрепление</a:t>
            </a:r>
            <a:endParaRPr lang="ru-RU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357298"/>
            <a:ext cx="7286676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atin typeface="Georgia" pitchFamily="18" charset="0"/>
                <a:hlinkClick r:id="rId3" action="ppaction://hlinksldjump"/>
              </a:rPr>
              <a:t>Однокоренные слова</a:t>
            </a:r>
            <a:endParaRPr lang="ru-RU" sz="2800" b="1" i="1" dirty="0" smtClean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atin typeface="Georgia" pitchFamily="18" charset="0"/>
                <a:hlinkClick r:id="rId4" action="ppaction://hlinksldjump"/>
              </a:rPr>
              <a:t>Найди семью</a:t>
            </a:r>
            <a:endParaRPr lang="ru-RU" sz="2800" b="1" i="1" dirty="0" smtClean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atin typeface="Georgia" pitchFamily="18" charset="0"/>
                <a:hlinkClick r:id="rId5" action="ppaction://hlinksldjump"/>
              </a:rPr>
              <a:t>Помоги Незнайке</a:t>
            </a:r>
            <a:endParaRPr lang="ru-RU" sz="2800" b="1" i="1" dirty="0" smtClean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atin typeface="Georgia" pitchFamily="18" charset="0"/>
                <a:hlinkClick r:id="rId6" action="ppaction://hlinksldjump"/>
              </a:rPr>
              <a:t>Найди родственные слова</a:t>
            </a:r>
            <a:endParaRPr lang="ru-RU" sz="2800" b="1" i="1" dirty="0" smtClean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atin typeface="Georgia" pitchFamily="18" charset="0"/>
                <a:hlinkClick r:id="rId7" action="ppaction://hlinksldjump"/>
              </a:rPr>
              <a:t>Помоги Буратино</a:t>
            </a:r>
            <a:endParaRPr lang="ru-RU" sz="2800" b="1" i="1" dirty="0" smtClean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err="1" smtClean="0">
                <a:latin typeface="Georgia" pitchFamily="18" charset="0"/>
                <a:hlinkClick r:id="rId8" action="ppaction://hlinksldjump"/>
              </a:rPr>
              <a:t>Карлсон</a:t>
            </a:r>
            <a:r>
              <a:rPr lang="ru-RU" sz="2800" b="1" i="1" dirty="0" smtClean="0">
                <a:latin typeface="Georgia" pitchFamily="18" charset="0"/>
                <a:hlinkClick r:id="rId8" action="ppaction://hlinksldjump"/>
              </a:rPr>
              <a:t>  пошалил</a:t>
            </a:r>
            <a:endParaRPr lang="ru-RU" sz="2800" b="1" i="1" dirty="0" smtClean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atin typeface="Georgia" pitchFamily="18" charset="0"/>
                <a:hlinkClick r:id="rId9" action="ppaction://hlinksldjump"/>
              </a:rPr>
              <a:t>Разгадай кроссворд</a:t>
            </a:r>
            <a:endParaRPr lang="ru-RU" sz="2800" b="1" i="1" dirty="0" smtClean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solidFill>
                  <a:srgbClr val="336600"/>
                </a:solidFill>
                <a:latin typeface="Georgia" pitchFamily="18" charset="0"/>
                <a:hlinkClick r:id="rId10" action="ppaction://hlinksldjump"/>
              </a:rPr>
              <a:t>Используемые ссылки:</a:t>
            </a:r>
            <a:endParaRPr lang="ru-RU" sz="2800" b="1" dirty="0" smtClean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285860"/>
            <a:ext cx="7500990" cy="78581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336600"/>
                </a:solidFill>
                <a:latin typeface="Georgia" pitchFamily="18" charset="0"/>
              </a:rPr>
              <a:t>Найди группы однокоренных слов</a:t>
            </a:r>
            <a:endParaRPr lang="ru-RU" sz="2800" b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5143512"/>
            <a:ext cx="2710999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Пыль, пылать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5143512"/>
            <a:ext cx="2518638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i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itchFamily="18" charset="0"/>
              </a:rPr>
              <a:t>Пыль, пыльный</a:t>
            </a:r>
          </a:p>
        </p:txBody>
      </p:sp>
      <p:sp>
        <p:nvSpPr>
          <p:cNvPr id="13" name="Прямоугольник 12">
            <a:hlinkClick r:id="" action="ppaction://hlinkshowjump?jump=nextslide" highlightClick="1"/>
          </p:cNvPr>
          <p:cNvSpPr/>
          <p:nvPr/>
        </p:nvSpPr>
        <p:spPr>
          <a:xfrm>
            <a:off x="0" y="5786454"/>
            <a:ext cx="233108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dirty="0" smtClean="0">
                <a:solidFill>
                  <a:schemeClr val="bg1"/>
                </a:solidFill>
                <a:latin typeface="Georgia" pitchFamily="18" charset="0"/>
              </a:rPr>
              <a:t>Лётчик, лето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571736" y="5786454"/>
            <a:ext cx="2924198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dirty="0" smtClean="0">
                <a:solidFill>
                  <a:schemeClr val="bg1"/>
                </a:solidFill>
                <a:latin typeface="Georgia" pitchFamily="18" charset="0"/>
              </a:rPr>
              <a:t>Лётчик, полетел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6396335"/>
            <a:ext cx="347883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Дорога,  дорожный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00562" y="6396335"/>
            <a:ext cx="354456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Дорожный, дороже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143636" y="5072074"/>
            <a:ext cx="291778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Каша, кашлять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643570" y="5786454"/>
            <a:ext cx="3273653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Кашлять, кашель</a:t>
            </a:r>
          </a:p>
        </p:txBody>
      </p:sp>
      <p:pic>
        <p:nvPicPr>
          <p:cNvPr id="1026" name="Picture 2" descr="C:\Documents and Settings\User\Рабочий стол\векторные рисунки\01f31e9621dft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786058"/>
            <a:ext cx="1602686" cy="1714501"/>
          </a:xfrm>
          <a:prstGeom prst="rect">
            <a:avLst/>
          </a:prstGeom>
          <a:noFill/>
        </p:spPr>
      </p:pic>
      <p:sp>
        <p:nvSpPr>
          <p:cNvPr id="21" name="Выноска-облако 20">
            <a:hlinkClick r:id="rId4" action="ppaction://hlinksldjump"/>
          </p:cNvPr>
          <p:cNvSpPr/>
          <p:nvPr/>
        </p:nvSpPr>
        <p:spPr>
          <a:xfrm>
            <a:off x="5500694" y="2143116"/>
            <a:ext cx="2643206" cy="702766"/>
          </a:xfrm>
          <a:prstGeom prst="cloudCallout">
            <a:avLst>
              <a:gd name="adj1" fmla="val -67143"/>
              <a:gd name="adj2" fmla="val 64810"/>
            </a:avLst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400" i="1" dirty="0" smtClean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latin typeface="Georgia" pitchFamily="18" charset="0"/>
                <a:hlinkClick r:id="rId4" action="ppaction://hlinksldjump"/>
              </a:rPr>
              <a:t>Проверь</a:t>
            </a:r>
            <a:r>
              <a:rPr lang="ru-RU" sz="2400" i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!</a:t>
            </a:r>
            <a:endParaRPr lang="ru-RU" sz="2400" i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Georgia" pitchFamily="18" charset="0"/>
              <a:hlinkClick r:id="rId4" action="ppaction://hlinksldjump" tooltip="Молодец!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00166" y="214290"/>
            <a:ext cx="5965095" cy="707886"/>
          </a:xfrm>
          <a:prstGeom prst="rect">
            <a:avLst/>
          </a:prstGeom>
          <a:solidFill>
            <a:srgbClr val="DDDDDD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336600"/>
                </a:solidFill>
                <a:latin typeface="Georgia" pitchFamily="18" charset="0"/>
              </a:rPr>
              <a:t>Содержание плаката</a:t>
            </a:r>
            <a:endParaRPr lang="ru-RU" sz="4000" b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1428736"/>
            <a:ext cx="6143668" cy="584775"/>
          </a:xfrm>
          <a:prstGeom prst="rect">
            <a:avLst/>
          </a:prstGeom>
          <a:solidFill>
            <a:srgbClr val="DDDDDD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i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50000"/>
                  </a:schemeClr>
                </a:solidFill>
                <a:latin typeface="Georgia" pitchFamily="18" charset="0"/>
                <a:hlinkClick r:id="rId2" action="ppaction://hlinksldjump"/>
              </a:rPr>
              <a:t>Корень</a:t>
            </a:r>
            <a:r>
              <a:rPr lang="ru-RU" sz="3200" i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50000"/>
                  </a:schemeClr>
                </a:solidFill>
                <a:latin typeface="Georgia" pitchFamily="18" charset="0"/>
              </a:rPr>
              <a:t>  (родственные  слова)</a:t>
            </a:r>
            <a:endParaRPr lang="ru-RU" sz="3200" i="1" dirty="0">
              <a:ln>
                <a:solidFill>
                  <a:sysClr val="windowText" lastClr="000000"/>
                </a:solidFill>
              </a:ln>
              <a:solidFill>
                <a:schemeClr val="bg1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2143116"/>
            <a:ext cx="1928733" cy="584775"/>
          </a:xfrm>
          <a:prstGeom prst="rect">
            <a:avLst/>
          </a:prstGeom>
          <a:solidFill>
            <a:srgbClr val="DDDDDD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i="1" dirty="0">
                <a:ln>
                  <a:solidFill>
                    <a:sysClr val="windowText" lastClr="000000"/>
                  </a:solidFill>
                </a:ln>
                <a:solidFill>
                  <a:srgbClr val="904406"/>
                </a:solidFill>
                <a:latin typeface="Georgia" pitchFamily="18" charset="0"/>
                <a:hlinkClick r:id="rId3" action="ppaction://hlinksldjump"/>
              </a:rPr>
              <a:t>С</a:t>
            </a:r>
            <a:r>
              <a:rPr lang="ru-RU" sz="3200" i="1" dirty="0" smtClean="0">
                <a:ln>
                  <a:solidFill>
                    <a:sysClr val="windowText" lastClr="000000"/>
                  </a:solidFill>
                </a:ln>
                <a:solidFill>
                  <a:srgbClr val="904406"/>
                </a:solidFill>
                <a:latin typeface="Georgia" pitchFamily="18" charset="0"/>
                <a:hlinkClick r:id="rId3" action="ppaction://hlinksldjump"/>
              </a:rPr>
              <a:t>уффикс</a:t>
            </a:r>
            <a:endParaRPr lang="ru-RU" sz="3200" i="1" dirty="0">
              <a:ln>
                <a:solidFill>
                  <a:sysClr val="windowText" lastClr="000000"/>
                </a:solidFill>
              </a:ln>
              <a:solidFill>
                <a:srgbClr val="904406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6116" y="2928934"/>
            <a:ext cx="2440091" cy="584775"/>
          </a:xfrm>
          <a:prstGeom prst="rect">
            <a:avLst/>
          </a:prstGeom>
          <a:solidFill>
            <a:srgbClr val="DDDDDD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3200" i="1" dirty="0" smtClean="0">
                <a:ln>
                  <a:solidFill>
                    <a:sysClr val="windowText" lastClr="000000"/>
                  </a:solidFill>
                </a:ln>
                <a:solidFill>
                  <a:srgbClr val="904406"/>
                </a:solidFill>
                <a:latin typeface="Georgia" pitchFamily="18" charset="0"/>
                <a:hlinkClick r:id="rId4" action="ppaction://hlinksldjump"/>
              </a:rPr>
              <a:t>Приставка</a:t>
            </a:r>
            <a:endParaRPr lang="ru-RU" sz="3200" i="1" dirty="0">
              <a:ln>
                <a:solidFill>
                  <a:sysClr val="windowText" lastClr="000000"/>
                </a:solidFill>
              </a:ln>
              <a:solidFill>
                <a:srgbClr val="904406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86116" y="3571876"/>
            <a:ext cx="2305439" cy="584775"/>
          </a:xfrm>
          <a:prstGeom prst="rect">
            <a:avLst/>
          </a:prstGeom>
          <a:solidFill>
            <a:srgbClr val="DDDDDD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i="1" dirty="0" smtClean="0">
                <a:ln>
                  <a:solidFill>
                    <a:sysClr val="windowText" lastClr="000000"/>
                  </a:solidFill>
                </a:ln>
                <a:solidFill>
                  <a:srgbClr val="904406"/>
                </a:solidFill>
                <a:latin typeface="Georgia" pitchFamily="18" charset="0"/>
                <a:hlinkClick r:id="rId5" action="ppaction://hlinksldjump"/>
              </a:rPr>
              <a:t>Окончание</a:t>
            </a:r>
            <a:endParaRPr lang="ru-RU" sz="3200" i="1" dirty="0">
              <a:ln>
                <a:solidFill>
                  <a:sysClr val="windowText" lastClr="000000"/>
                </a:solidFill>
              </a:ln>
              <a:solidFill>
                <a:srgbClr val="904406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43240" y="4286256"/>
            <a:ext cx="2662908" cy="584775"/>
          </a:xfrm>
          <a:prstGeom prst="rect">
            <a:avLst/>
          </a:prstGeom>
          <a:solidFill>
            <a:srgbClr val="DDDDDD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i="1" dirty="0" smtClean="0">
                <a:ln>
                  <a:solidFill>
                    <a:sysClr val="windowText" lastClr="000000"/>
                  </a:solidFill>
                </a:ln>
                <a:solidFill>
                  <a:srgbClr val="904406"/>
                </a:solidFill>
                <a:latin typeface="Georgia" pitchFamily="18" charset="0"/>
                <a:hlinkClick r:id="rId6" action="ppaction://hlinksldjump"/>
              </a:rPr>
              <a:t>Закрепление</a:t>
            </a:r>
            <a:endParaRPr lang="ru-RU" sz="3200" i="1" dirty="0">
              <a:ln>
                <a:solidFill>
                  <a:sysClr val="windowText" lastClr="000000"/>
                </a:solidFill>
              </a:ln>
              <a:solidFill>
                <a:srgbClr val="904406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00166" y="1571612"/>
          <a:ext cx="6286544" cy="350046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6286544"/>
              </a:tblGrid>
              <a:tr h="77336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однокоренные слов 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72709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86116" y="5214950"/>
            <a:ext cx="2710999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Пыль, пылать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5143512"/>
            <a:ext cx="2908168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b="1" i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itchFamily="18" charset="0"/>
              </a:rPr>
              <a:t>Пыль, пыльный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0" y="5786454"/>
            <a:ext cx="233108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dirty="0" smtClean="0">
                <a:solidFill>
                  <a:schemeClr val="bg1"/>
                </a:solidFill>
                <a:latin typeface="Georgia" pitchFamily="18" charset="0"/>
              </a:rPr>
              <a:t>Лётчик, лето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571736" y="5786454"/>
            <a:ext cx="2924198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dirty="0" smtClean="0">
                <a:solidFill>
                  <a:schemeClr val="bg1"/>
                </a:solidFill>
                <a:latin typeface="Georgia" pitchFamily="18" charset="0"/>
              </a:rPr>
              <a:t>Лётчик, полетел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6396335"/>
            <a:ext cx="347883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Дорога,  дорожный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00562" y="6396335"/>
            <a:ext cx="354456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Дорожный, дороже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143636" y="5072074"/>
            <a:ext cx="291778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Каша, кашлять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643570" y="5786454"/>
            <a:ext cx="3273653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Кашлять, кашель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71802" y="928670"/>
            <a:ext cx="2903359" cy="584775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Правильно!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0" name="Стрелка вправо 19">
            <a:hlinkClick r:id="rId3" action="ppaction://hlinksldjump"/>
          </p:cNvPr>
          <p:cNvSpPr/>
          <p:nvPr/>
        </p:nvSpPr>
        <p:spPr>
          <a:xfrm>
            <a:off x="8451344" y="6429372"/>
            <a:ext cx="6926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18 -0.06574 L 0.07118 -0.2324 C 0.07118 -0.30717 0.14011 -0.39907 0.19618 -0.39907 L 0.32118 -0.39907 " pathEditMode="relative" rAng="0" ptsTypes="FfFF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306 0.04005 L -0.19306 -0.12662 C -0.19306 -0.20138 -0.12414 -0.29328 -0.06806 -0.29328 L 0.05694 -0.29328 " pathEditMode="relative" rAng="0" ptsTypes="FfFF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-4.44444E-6 -0.1037 C -4.44444E-6 -0.15023 -0.07604 -0.20717 -0.13784 -0.20717 L -0.27569 -0.20717 " pathEditMode="relative" rAng="0" ptsTypes="FfFF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-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95 -0.15393 L -0.02795 -0.3206 C -0.02795 -0.39537 0.04097 -0.48726 0.09705 -0.48726 L 0.22205 -0.48726 " pathEditMode="relative" rAng="0" ptsTypes="FfFF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5918" y="1500174"/>
            <a:ext cx="55883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336600"/>
                </a:solidFill>
                <a:latin typeface="Georgia" pitchFamily="18" charset="0"/>
              </a:rPr>
              <a:t>Найди и отметь слова, </a:t>
            </a:r>
          </a:p>
          <a:p>
            <a:r>
              <a:rPr lang="ru-RU" sz="2800" b="1" i="1" dirty="0" smtClean="0">
                <a:solidFill>
                  <a:srgbClr val="336600"/>
                </a:solidFill>
                <a:latin typeface="Georgia" pitchFamily="18" charset="0"/>
              </a:rPr>
              <a:t>родственные слову  «вода»</a:t>
            </a:r>
            <a:endParaRPr lang="ru-RU" sz="28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2500306"/>
            <a:ext cx="2040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800" b="1" dirty="0" smtClean="0">
                <a:solidFill>
                  <a:srgbClr val="0070C0"/>
                </a:solidFill>
                <a:latin typeface="Georgia" pitchFamily="18" charset="0"/>
              </a:rPr>
              <a:t>  Провод</a:t>
            </a:r>
            <a:endParaRPr lang="ru-RU" sz="2800" b="1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4678" y="3000372"/>
            <a:ext cx="2273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800" b="1" dirty="0" smtClean="0">
                <a:solidFill>
                  <a:srgbClr val="0070C0"/>
                </a:solidFill>
                <a:latin typeface="Georgia" pitchFamily="18" charset="0"/>
              </a:rPr>
              <a:t>  Водяной</a:t>
            </a:r>
            <a:endParaRPr lang="ru-RU" sz="2800" b="1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4678" y="3500438"/>
            <a:ext cx="2768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800" b="1" dirty="0" smtClean="0">
                <a:solidFill>
                  <a:srgbClr val="0070C0"/>
                </a:solidFill>
                <a:latin typeface="Georgia" pitchFamily="18" charset="0"/>
              </a:rPr>
              <a:t>  Подводник</a:t>
            </a:r>
            <a:endParaRPr lang="ru-RU" sz="2800" b="1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14678" y="4071942"/>
            <a:ext cx="3413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800" b="1" dirty="0" smtClean="0">
                <a:solidFill>
                  <a:srgbClr val="0070C0"/>
                </a:solidFill>
                <a:latin typeface="Georgia" pitchFamily="18" charset="0"/>
              </a:rPr>
              <a:t>  Приводниться</a:t>
            </a:r>
            <a:endParaRPr lang="ru-RU" sz="2800" b="1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4678" y="4572008"/>
            <a:ext cx="2411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800" b="1" dirty="0" smtClean="0">
                <a:solidFill>
                  <a:srgbClr val="0070C0"/>
                </a:solidFill>
                <a:latin typeface="Georgia" pitchFamily="18" charset="0"/>
              </a:rPr>
              <a:t>  Водитель</a:t>
            </a:r>
            <a:endParaRPr lang="ru-RU" sz="2800" b="1" dirty="0">
              <a:solidFill>
                <a:srgbClr val="0070C0"/>
              </a:solidFill>
              <a:latin typeface="Georgia" pitchFamily="18" charset="0"/>
            </a:endParaRPr>
          </a:p>
        </p:txBody>
      </p:sp>
      <p:pic>
        <p:nvPicPr>
          <p:cNvPr id="11" name="Picture 2" descr="C:\Documents and Settings\User\Рабочий стол\векторные рисунки\01f31e9621df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143380"/>
            <a:ext cx="868117" cy="928683"/>
          </a:xfrm>
          <a:prstGeom prst="rect">
            <a:avLst/>
          </a:prstGeom>
          <a:noFill/>
        </p:spPr>
      </p:pic>
      <p:sp>
        <p:nvSpPr>
          <p:cNvPr id="12" name="Выноска-облако 11"/>
          <p:cNvSpPr/>
          <p:nvPr/>
        </p:nvSpPr>
        <p:spPr>
          <a:xfrm rot="19853964">
            <a:off x="1153974" y="2624097"/>
            <a:ext cx="2331338" cy="702766"/>
          </a:xfrm>
          <a:prstGeom prst="cloudCallout">
            <a:avLst>
              <a:gd name="adj1" fmla="val -54440"/>
              <a:gd name="adj2" fmla="val 103848"/>
            </a:avLst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400" i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Проверь</a:t>
            </a:r>
            <a:r>
              <a:rPr lang="ru-RU" sz="2400" i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!</a:t>
            </a:r>
            <a:endParaRPr lang="ru-RU" sz="2400" i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Georgia" pitchFamily="18" charset="0"/>
              <a:hlinkClick r:id="rId3" action="ppaction://hlinksldjump" tooltip="Молодец!"/>
            </a:endParaRPr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>
            <a:off x="8143900" y="6429372"/>
            <a:ext cx="6926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Рабочий стол\векторные рисунки\63Multi_Multi_neznayka_0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857496"/>
            <a:ext cx="1285884" cy="203323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1285860"/>
            <a:ext cx="7658128" cy="135732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336600"/>
                </a:solidFill>
                <a:latin typeface="Georgia" pitchFamily="18" charset="0"/>
              </a:rPr>
              <a:t>Помоги  Незнайке  отыскать  слова </a:t>
            </a:r>
            <a:br>
              <a:rPr lang="ru-RU" sz="2800" b="1" dirty="0" smtClean="0">
                <a:solidFill>
                  <a:srgbClr val="3366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336600"/>
                </a:solidFill>
                <a:latin typeface="Georgia" pitchFamily="18" charset="0"/>
              </a:rPr>
              <a:t>с суффиксом </a:t>
            </a:r>
            <a:r>
              <a:rPr lang="ru-RU" sz="2800" b="1" dirty="0">
                <a:solidFill>
                  <a:srgbClr val="336600"/>
                </a:solidFill>
                <a:latin typeface="Georgia" pitchFamily="18" charset="0"/>
              </a:rPr>
              <a:t> </a:t>
            </a:r>
            <a:r>
              <a:rPr lang="ru-RU" sz="2800" b="1" dirty="0" smtClean="0">
                <a:solidFill>
                  <a:srgbClr val="336600"/>
                </a:solidFill>
                <a:latin typeface="Georgia" pitchFamily="18" charset="0"/>
              </a:rPr>
              <a:t>-ИК-</a:t>
            </a:r>
            <a:endParaRPr lang="ru-RU" sz="2800" b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0430" y="2571744"/>
            <a:ext cx="14287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Georgia" pitchFamily="18" charset="0"/>
              </a:rPr>
              <a:t>двор</a:t>
            </a: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</a:rPr>
              <a:t>ик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48" y="6143644"/>
            <a:ext cx="14287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носик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7422" y="6215082"/>
            <a:ext cx="14287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дикий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5500702"/>
            <a:ext cx="14287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столик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48" y="5429264"/>
            <a:ext cx="1714512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дворник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7950" y="5429264"/>
            <a:ext cx="14287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мячик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86512" y="6143644"/>
            <a:ext cx="1643074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мальчик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6143644"/>
            <a:ext cx="14287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крик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429264"/>
            <a:ext cx="14287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Georgia" pitchFamily="18" charset="0"/>
              </a:rPr>
              <a:t>дворик</a:t>
            </a:r>
            <a:endParaRPr lang="ru-RU" sz="24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0" y="3286124"/>
            <a:ext cx="14287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стол</a:t>
            </a: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</a:rPr>
              <a:t>ик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7884" y="2571744"/>
            <a:ext cx="14287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нос</a:t>
            </a: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</a:rPr>
              <a:t>ик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86446" y="3286124"/>
            <a:ext cx="14287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мяч</a:t>
            </a: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</a:rPr>
              <a:t>ик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4071942"/>
            <a:ext cx="1643074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мальч</a:t>
            </a: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</a:rPr>
              <a:t>ик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8" name="Выноска-облако 17"/>
          <p:cNvSpPr/>
          <p:nvPr/>
        </p:nvSpPr>
        <p:spPr>
          <a:xfrm rot="811984">
            <a:off x="2121531" y="4120646"/>
            <a:ext cx="2331338" cy="702766"/>
          </a:xfrm>
          <a:prstGeom prst="cloudCallout">
            <a:avLst>
              <a:gd name="adj1" fmla="val -67855"/>
              <a:gd name="adj2" fmla="val -33115"/>
            </a:avLst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400" i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Проверь</a:t>
            </a:r>
            <a:r>
              <a:rPr lang="ru-RU" sz="2400" i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!</a:t>
            </a:r>
            <a:endParaRPr lang="ru-RU" sz="2400" i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Georgia" pitchFamily="18" charset="0"/>
              <a:hlinkClick r:id="rId4" action="ppaction://hlinksldjump" tooltip="Молодец!"/>
            </a:endParaRPr>
          </a:p>
        </p:txBody>
      </p:sp>
      <p:sp>
        <p:nvSpPr>
          <p:cNvPr id="19" name="TextBox 18"/>
          <p:cNvSpPr txBox="1"/>
          <p:nvPr/>
        </p:nvSpPr>
        <p:spPr>
          <a:xfrm rot="881332">
            <a:off x="2173000" y="4203260"/>
            <a:ext cx="2230098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Молодцы!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0" name="Стрелка вправо 19">
            <a:hlinkClick r:id="rId4" action="ppaction://hlinksldjump"/>
          </p:cNvPr>
          <p:cNvSpPr/>
          <p:nvPr/>
        </p:nvSpPr>
        <p:spPr>
          <a:xfrm>
            <a:off x="8143900" y="6429372"/>
            <a:ext cx="6926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  <p:bldP spid="10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build="allAtOnce" animBg="1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1428736"/>
            <a:ext cx="70326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7600"/>
                </a:solidFill>
                <a:latin typeface="Georgia" pitchFamily="18" charset="0"/>
              </a:rPr>
              <a:t>Найди слова родственные словам </a:t>
            </a:r>
          </a:p>
          <a:p>
            <a:pPr algn="ctr"/>
            <a:r>
              <a:rPr lang="ru-RU" sz="2800" b="1" i="1" dirty="0" smtClean="0">
                <a:solidFill>
                  <a:srgbClr val="007600"/>
                </a:solidFill>
                <a:latin typeface="Georgia" pitchFamily="18" charset="0"/>
              </a:rPr>
              <a:t> «Солнце»  и «соль»</a:t>
            </a:r>
            <a:endParaRPr lang="ru-RU" sz="2800" b="1" i="1" dirty="0">
              <a:solidFill>
                <a:srgbClr val="007600"/>
              </a:solidFill>
              <a:latin typeface="Georgia" pitchFamily="18" charset="0"/>
            </a:endParaRPr>
          </a:p>
        </p:txBody>
      </p:sp>
      <p:pic>
        <p:nvPicPr>
          <p:cNvPr id="4098" name="Picture 2" descr="C:\Documents and Settings\User\Рабочий стол\векторные рисунки\111109_1320831536_279204891574f33b04c9_light.jpg"/>
          <p:cNvPicPr>
            <a:picLocks noChangeAspect="1" noChangeArrowheads="1"/>
          </p:cNvPicPr>
          <p:nvPr/>
        </p:nvPicPr>
        <p:blipFill>
          <a:blip r:embed="rId3">
            <a:lum bright="10000"/>
          </a:blip>
          <a:srcRect/>
          <a:stretch>
            <a:fillRect/>
          </a:stretch>
        </p:blipFill>
        <p:spPr bwMode="auto">
          <a:xfrm>
            <a:off x="6572264" y="2143116"/>
            <a:ext cx="1202195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 descr="C:\Documents and Settings\User\Рабочий стол\векторные рисунки\sun_bi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2071678"/>
            <a:ext cx="1540413" cy="1479205"/>
          </a:xfrm>
          <a:prstGeom prst="rect">
            <a:avLst/>
          </a:prstGeom>
          <a:noFill/>
        </p:spPr>
      </p:pic>
      <p:sp>
        <p:nvSpPr>
          <p:cNvPr id="13" name="Выноска-облако 12"/>
          <p:cNvSpPr/>
          <p:nvPr/>
        </p:nvSpPr>
        <p:spPr>
          <a:xfrm>
            <a:off x="428596" y="4643446"/>
            <a:ext cx="2214546" cy="609064"/>
          </a:xfrm>
          <a:prstGeom prst="cloudCallout">
            <a:avLst>
              <a:gd name="adj1" fmla="val 25695"/>
              <a:gd name="adj2" fmla="val -55398"/>
            </a:avLst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hlinkClick r:id="rId5" action="ppaction://hlinksldjump" tooltip="Молодец!"/>
              </a:rPr>
              <a:t>рассол</a:t>
            </a:r>
          </a:p>
        </p:txBody>
      </p:sp>
      <p:sp>
        <p:nvSpPr>
          <p:cNvPr id="14" name="Выноска-облако 13"/>
          <p:cNvSpPr/>
          <p:nvPr/>
        </p:nvSpPr>
        <p:spPr>
          <a:xfrm>
            <a:off x="3071802" y="5072074"/>
            <a:ext cx="2643206" cy="609064"/>
          </a:xfrm>
          <a:prstGeom prst="cloudCallout">
            <a:avLst>
              <a:gd name="adj1" fmla="val 4915"/>
              <a:gd name="adj2" fmla="val -37278"/>
            </a:avLst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hlinkClick r:id="rId5" action="ppaction://hlinksldjump" tooltip="Молодец!"/>
              </a:rPr>
              <a:t>солонка</a:t>
            </a:r>
          </a:p>
        </p:txBody>
      </p:sp>
      <p:sp>
        <p:nvSpPr>
          <p:cNvPr id="15" name="Выноска-облако 14"/>
          <p:cNvSpPr/>
          <p:nvPr/>
        </p:nvSpPr>
        <p:spPr>
          <a:xfrm>
            <a:off x="428596" y="5643578"/>
            <a:ext cx="2071702" cy="609064"/>
          </a:xfrm>
          <a:prstGeom prst="cloudCallout">
            <a:avLst>
              <a:gd name="adj1" fmla="val 287"/>
              <a:gd name="adj2" fmla="val -55398"/>
            </a:avLst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hlinkClick r:id="rId5" action="ppaction://hlinksldjump" tooltip="Молодец!"/>
              </a:rPr>
              <a:t>солдат</a:t>
            </a:r>
            <a:endParaRPr lang="ru-RU" sz="24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hlinkClick r:id="rId5" action="ppaction://hlinksldjump" tooltip="Молодец!"/>
            </a:endParaRPr>
          </a:p>
        </p:txBody>
      </p:sp>
      <p:sp>
        <p:nvSpPr>
          <p:cNvPr id="16" name="Выноска-облако 15"/>
          <p:cNvSpPr/>
          <p:nvPr/>
        </p:nvSpPr>
        <p:spPr>
          <a:xfrm>
            <a:off x="2571736" y="6155234"/>
            <a:ext cx="3143272" cy="609064"/>
          </a:xfrm>
          <a:prstGeom prst="cloudCallout">
            <a:avLst>
              <a:gd name="adj1" fmla="val 7897"/>
              <a:gd name="adj2" fmla="val -148583"/>
            </a:avLst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hlinkClick r:id="rId5" action="ppaction://hlinksldjump" tooltip="Молодец!"/>
              </a:rPr>
              <a:t>солнцепёк</a:t>
            </a:r>
          </a:p>
        </p:txBody>
      </p:sp>
      <p:sp>
        <p:nvSpPr>
          <p:cNvPr id="17" name="Выноска-облако 16"/>
          <p:cNvSpPr/>
          <p:nvPr/>
        </p:nvSpPr>
        <p:spPr>
          <a:xfrm>
            <a:off x="6215074" y="5857892"/>
            <a:ext cx="2500330" cy="609064"/>
          </a:xfrm>
          <a:prstGeom prst="cloudCallout">
            <a:avLst>
              <a:gd name="adj1" fmla="val 3483"/>
              <a:gd name="adj2" fmla="val -70929"/>
            </a:avLst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hlinkClick r:id="rId5" action="ppaction://hlinksldjump" tooltip="Молодец!"/>
              </a:rPr>
              <a:t>солянка</a:t>
            </a:r>
          </a:p>
        </p:txBody>
      </p:sp>
      <p:sp>
        <p:nvSpPr>
          <p:cNvPr id="18" name="Выноска-облако 17"/>
          <p:cNvSpPr/>
          <p:nvPr/>
        </p:nvSpPr>
        <p:spPr>
          <a:xfrm>
            <a:off x="5857884" y="4714884"/>
            <a:ext cx="3286116" cy="609064"/>
          </a:xfrm>
          <a:prstGeom prst="cloudCallout">
            <a:avLst>
              <a:gd name="adj1" fmla="val 1660"/>
              <a:gd name="adj2" fmla="val -42455"/>
            </a:avLst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hlinkClick r:id="rId5" action="ppaction://hlinksldjump" tooltip="Молодец!"/>
              </a:rPr>
              <a:t>подсолнух</a:t>
            </a:r>
          </a:p>
        </p:txBody>
      </p:sp>
      <p:sp>
        <p:nvSpPr>
          <p:cNvPr id="19" name="Выноска-облако 18"/>
          <p:cNvSpPr/>
          <p:nvPr/>
        </p:nvSpPr>
        <p:spPr>
          <a:xfrm rot="20609963">
            <a:off x="46335" y="568562"/>
            <a:ext cx="2596547" cy="702766"/>
          </a:xfrm>
          <a:prstGeom prst="cloudCallout">
            <a:avLst>
              <a:gd name="adj1" fmla="val -48342"/>
              <a:gd name="adj2" fmla="val 145918"/>
            </a:avLst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400" i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Проверь</a:t>
            </a:r>
            <a:r>
              <a:rPr lang="ru-RU" sz="2400" i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!</a:t>
            </a:r>
            <a:endParaRPr lang="ru-RU" sz="2400" i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Georgia" pitchFamily="18" charset="0"/>
              <a:hlinkClick r:id="rId5" action="ppaction://hlinksldjump" tooltip="Молодец!"/>
            </a:endParaRPr>
          </a:p>
        </p:txBody>
      </p:sp>
      <p:sp>
        <p:nvSpPr>
          <p:cNvPr id="20" name="Стрелка вправо 19">
            <a:hlinkClick r:id="rId5" action="ppaction://hlinksldjump"/>
          </p:cNvPr>
          <p:cNvSpPr/>
          <p:nvPr/>
        </p:nvSpPr>
        <p:spPr>
          <a:xfrm>
            <a:off x="8143900" y="6429372"/>
            <a:ext cx="6926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3.05556E-6 -0.1794 C 3.05556E-6 -0.25972 0.15 -0.3581 0.27205 -0.3581 L 0.54427 -0.3581 " pathEditMode="relative" rAng="0" ptsTypes="FfFF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32 -0.01134 L 0.14132 -0.19514 C 0.14132 -0.27778 0.04323 -0.37894 -0.03628 -0.37894 L -0.21303 -0.37894 " pathEditMode="relative" rAng="0" ptsTypes="FfFF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-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02 -0.00092 L 0.04202 -0.04838 C 0.04202 -0.06967 -0.12187 -0.09537 -0.2533 -0.09537 L -0.54861 -0.09537 " pathEditMode="relative" rAng="0" ptsTypes="FfFF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047 L 0.00382 -0.10556 C 0.00382 -0.15278 0.07917 -0.21042 0.14063 -0.21042 L 0.27743 -0.21042 " pathEditMode="relative" rAng="0" ptsTypes="FfFF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-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63 -1.11111E-6 L -0.03403 -0.2620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rgbClr val="336600"/>
                </a:solidFill>
                <a:latin typeface="Georgia" pitchFamily="18" charset="0"/>
              </a:rPr>
              <a:t>Помоги  Буратино  составить слова из частей слов</a:t>
            </a:r>
            <a:endParaRPr lang="ru-RU" sz="28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pic>
        <p:nvPicPr>
          <p:cNvPr id="5122" name="Picture 2" descr="C:\Documents and Settings\User\Рабочий стол\векторные рисунки\23219890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1357298"/>
            <a:ext cx="1928826" cy="20156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072330" y="4214818"/>
            <a:ext cx="4908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4618EE"/>
                </a:solidFill>
                <a:latin typeface="Georgia" pitchFamily="18" charset="0"/>
              </a:rPr>
              <a:t>а</a:t>
            </a:r>
            <a:endParaRPr lang="ru-RU" sz="4000" b="1" dirty="0">
              <a:solidFill>
                <a:srgbClr val="4618EE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9058" y="307181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Georgia" pitchFamily="18" charset="0"/>
              </a:rPr>
              <a:t>к</a:t>
            </a:r>
            <a:endParaRPr lang="ru-RU" sz="4000" b="1" dirty="0">
              <a:solidFill>
                <a:srgbClr val="FFC000"/>
              </a:solidFill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7950" y="3000372"/>
            <a:ext cx="1159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B000"/>
                </a:solidFill>
                <a:latin typeface="Georgia" pitchFamily="18" charset="0"/>
              </a:rPr>
              <a:t>бок</a:t>
            </a:r>
            <a:endParaRPr lang="ru-RU" sz="4000" b="1" dirty="0">
              <a:solidFill>
                <a:srgbClr val="00B000"/>
              </a:solidFill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57752" y="4000504"/>
            <a:ext cx="1127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33CC"/>
                </a:solidFill>
                <a:latin typeface="Georgia" pitchFamily="18" charset="0"/>
              </a:rPr>
              <a:t>ход</a:t>
            </a:r>
            <a:endParaRPr lang="ru-RU" sz="4000" b="1" dirty="0">
              <a:solidFill>
                <a:srgbClr val="FF33CC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43174" y="4143380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err="1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гри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1604" y="3500438"/>
            <a:ext cx="8691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Georgia" pitchFamily="18" charset="0"/>
              </a:rPr>
              <a:t>по</a:t>
            </a:r>
            <a:endParaRPr lang="ru-RU" sz="4000" b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12" name="Выноска-облако 11"/>
          <p:cNvSpPr/>
          <p:nvPr/>
        </p:nvSpPr>
        <p:spPr>
          <a:xfrm rot="20957879">
            <a:off x="2471530" y="1163650"/>
            <a:ext cx="2596547" cy="702766"/>
          </a:xfrm>
          <a:prstGeom prst="cloudCallout">
            <a:avLst>
              <a:gd name="adj1" fmla="val -72563"/>
              <a:gd name="adj2" fmla="val 87910"/>
            </a:avLst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400" i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Проверь</a:t>
            </a:r>
            <a:r>
              <a:rPr lang="ru-RU" sz="2400" i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!</a:t>
            </a:r>
            <a:endParaRPr lang="ru-RU" sz="2400" i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Georgia" pitchFamily="18" charset="0"/>
              <a:hlinkClick r:id="rId4" action="ppaction://hlinksldjump" tooltip="Молодец!"/>
            </a:endParaRPr>
          </a:p>
        </p:txBody>
      </p:sp>
      <p:sp>
        <p:nvSpPr>
          <p:cNvPr id="13" name="Стрелка вправо 12">
            <a:hlinkClick r:id="rId4" action="ppaction://hlinksldjump"/>
          </p:cNvPr>
          <p:cNvSpPr/>
          <p:nvPr/>
        </p:nvSpPr>
        <p:spPr>
          <a:xfrm>
            <a:off x="8143900" y="6429372"/>
            <a:ext cx="6926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82 -0.01135 L 0.0382 -0.3446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33 -3.7037E-7 L 0.01233 -0.08935 C 0.01233 -0.1294 -0.0625 -0.17801 -0.12344 -0.17801 L -0.25868 -0.17801 " pathEditMode="relative" rAng="0" ptsTypes="FfFF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L 4.44444E-6 -0.06783 C 4.44444E-6 -0.09885 0.06892 -0.13565 0.125 -0.13565 L 0.25 -0.13565 " pathEditMode="relative" rAng="0" ptsTypes="FfFF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6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-0.02986 -0.2085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-104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0.18107 -0.0710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3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5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-3.61111E-6 -0.12199 C -3.61111E-6 -0.17546 -0.03507 -0.23981 -0.06406 -0.23981 L -0.12691 -0.23981 " pathEditMode="relative" rAng="0" ptsTypes="FfFF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" y="-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429264"/>
            <a:ext cx="8229600" cy="1000148"/>
          </a:xfrm>
        </p:spPr>
        <p:txBody>
          <a:bodyPr>
            <a:normAutofit fontScale="90000"/>
          </a:bodyPr>
          <a:lstStyle/>
          <a:p>
            <a:r>
              <a:rPr lang="ru-RU" sz="2800" b="1" i="1" dirty="0" err="1" smtClean="0">
                <a:solidFill>
                  <a:srgbClr val="336600"/>
                </a:solidFill>
                <a:latin typeface="Georgia" pitchFamily="18" charset="0"/>
              </a:rPr>
              <a:t>Карлсон</a:t>
            </a:r>
            <a:r>
              <a:rPr lang="ru-RU" sz="2800" b="1" i="1" dirty="0" smtClean="0">
                <a:solidFill>
                  <a:srgbClr val="336600"/>
                </a:solidFill>
                <a:latin typeface="Georgia" pitchFamily="18" charset="0"/>
              </a:rPr>
              <a:t> перепутал все приставки.</a:t>
            </a:r>
            <a:br>
              <a:rPr lang="ru-RU" sz="2800" b="1" i="1" dirty="0" smtClean="0">
                <a:solidFill>
                  <a:srgbClr val="336600"/>
                </a:solidFill>
                <a:latin typeface="Georgia" pitchFamily="18" charset="0"/>
              </a:rPr>
            </a:br>
            <a:r>
              <a:rPr lang="ru-RU" sz="2800" b="1" i="1" dirty="0" smtClean="0">
                <a:solidFill>
                  <a:srgbClr val="336600"/>
                </a:solidFill>
                <a:latin typeface="Georgia" pitchFamily="18" charset="0"/>
              </a:rPr>
              <a:t>Выбери  из списка и вставь нужные приставки</a:t>
            </a:r>
            <a:endParaRPr lang="ru-RU" sz="28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pic>
        <p:nvPicPr>
          <p:cNvPr id="6146" name="Picture 2" descr="C:\Documents and Settings\User\Рабочий стол\векторные рисунки\1339058563_kzfdlpa0wbsqcty.jpe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928670"/>
            <a:ext cx="1794727" cy="226853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28794" y="1857364"/>
            <a:ext cx="44262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solidFill>
                  <a:srgbClr val="336600"/>
                </a:solidFill>
                <a:latin typeface="Georgia" pitchFamily="18" charset="0"/>
              </a:rPr>
              <a:t>Вырывной</a:t>
            </a:r>
            <a:r>
              <a:rPr lang="ru-RU" sz="2800" b="1" dirty="0" smtClean="0">
                <a:solidFill>
                  <a:srgbClr val="336600"/>
                </a:solidFill>
                <a:latin typeface="Georgia" pitchFamily="18" charset="0"/>
              </a:rPr>
              <a:t> календарь</a:t>
            </a:r>
          </a:p>
          <a:p>
            <a:endParaRPr lang="ru-RU" sz="2800" b="1" dirty="0" smtClean="0">
              <a:solidFill>
                <a:srgbClr val="336600"/>
              </a:solidFill>
              <a:latin typeface="Georgia" pitchFamily="18" charset="0"/>
            </a:endParaRPr>
          </a:p>
          <a:p>
            <a:r>
              <a:rPr lang="ru-RU" sz="2800" b="1" dirty="0" smtClean="0">
                <a:solidFill>
                  <a:srgbClr val="336600"/>
                </a:solidFill>
                <a:latin typeface="Georgia" pitchFamily="18" charset="0"/>
              </a:rPr>
              <a:t>Собачий  </a:t>
            </a:r>
            <a:r>
              <a:rPr lang="ru-RU" sz="2800" b="1" dirty="0" err="1" smtClean="0">
                <a:solidFill>
                  <a:srgbClr val="336600"/>
                </a:solidFill>
                <a:latin typeface="Georgia" pitchFamily="18" charset="0"/>
              </a:rPr>
              <a:t>нашейник</a:t>
            </a:r>
            <a:endParaRPr lang="ru-RU" sz="2800" b="1" dirty="0" smtClean="0">
              <a:solidFill>
                <a:srgbClr val="336600"/>
              </a:solidFill>
              <a:latin typeface="Georgia" pitchFamily="18" charset="0"/>
            </a:endParaRPr>
          </a:p>
          <a:p>
            <a:endParaRPr lang="ru-RU" sz="2800" b="1" dirty="0" smtClean="0">
              <a:solidFill>
                <a:srgbClr val="336600"/>
              </a:solidFill>
              <a:latin typeface="Georgia" pitchFamily="18" charset="0"/>
            </a:endParaRPr>
          </a:p>
          <a:p>
            <a:r>
              <a:rPr lang="ru-RU" sz="2800" b="1" dirty="0" smtClean="0">
                <a:solidFill>
                  <a:srgbClr val="336600"/>
                </a:solidFill>
                <a:latin typeface="Georgia" pitchFamily="18" charset="0"/>
              </a:rPr>
              <a:t>Корова  </a:t>
            </a:r>
            <a:r>
              <a:rPr lang="ru-RU" sz="2800" b="1" dirty="0" err="1" smtClean="0">
                <a:solidFill>
                  <a:srgbClr val="336600"/>
                </a:solidFill>
                <a:latin typeface="Georgia" pitchFamily="18" charset="0"/>
              </a:rPr>
              <a:t>примычала</a:t>
            </a:r>
            <a:endParaRPr lang="ru-RU" sz="2800" b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852" y="6334780"/>
            <a:ext cx="6349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о-,   от-,  рас-,  в-,  за-,  об-, п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р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и- </a:t>
            </a:r>
            <a:endParaRPr lang="ru-RU" sz="2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 rot="10800000">
            <a:off x="3643306" y="3571876"/>
            <a:ext cx="642954" cy="214302"/>
          </a:xfrm>
          <a:prstGeom prst="bentConnector3">
            <a:avLst>
              <a:gd name="adj1" fmla="val -62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 rot="10800000">
            <a:off x="3929058" y="2786058"/>
            <a:ext cx="357202" cy="214302"/>
          </a:xfrm>
          <a:prstGeom prst="bentConnector3">
            <a:avLst>
              <a:gd name="adj1" fmla="val 58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00100" y="4500570"/>
            <a:ext cx="64294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О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85918" y="4500570"/>
            <a:ext cx="92869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Рас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8926" y="4500570"/>
            <a:ext cx="100013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От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2264" y="4500570"/>
            <a:ext cx="100013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Об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86380" y="4500570"/>
            <a:ext cx="100013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За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3372" y="4500570"/>
            <a:ext cx="57150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В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7" name="Стрелка вправо 26">
            <a:hlinkClick r:id="rId4" action="ppaction://hlinksldjump"/>
          </p:cNvPr>
          <p:cNvSpPr/>
          <p:nvPr/>
        </p:nvSpPr>
        <p:spPr>
          <a:xfrm>
            <a:off x="8143900" y="6429372"/>
            <a:ext cx="6926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857356" y="1857364"/>
            <a:ext cx="7858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От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86182" y="2714620"/>
            <a:ext cx="57150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О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1868" y="3571876"/>
            <a:ext cx="7858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За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D9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User\Рабочий стол\Bojko_ L_I_EORnach kl\кроссворд\Пустой кроссворд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857231"/>
            <a:ext cx="6643734" cy="38235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336600"/>
                </a:solidFill>
                <a:latin typeface="Georgia" pitchFamily="18" charset="0"/>
              </a:rPr>
              <a:t>Помоги  Золушке разгадать кроссворд</a:t>
            </a:r>
            <a:endParaRPr lang="ru-RU" sz="2800" dirty="0"/>
          </a:p>
        </p:txBody>
      </p:sp>
      <p:pic>
        <p:nvPicPr>
          <p:cNvPr id="4" name="Picture 5" descr="C:\Documents and Settings\User\Рабочий стол\векторные рисунки\339622.jpg"/>
          <p:cNvPicPr>
            <a:picLocks noChangeAspect="1" noChangeArrowheads="1"/>
          </p:cNvPicPr>
          <p:nvPr/>
        </p:nvPicPr>
        <p:blipFill>
          <a:blip r:embed="rId3">
            <a:lum/>
          </a:blip>
          <a:srcRect l="30183" t="14375" r="27134"/>
          <a:stretch>
            <a:fillRect/>
          </a:stretch>
        </p:blipFill>
        <p:spPr bwMode="auto">
          <a:xfrm>
            <a:off x="0" y="1214422"/>
            <a:ext cx="1357322" cy="22137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Выноска-облако 4"/>
          <p:cNvSpPr/>
          <p:nvPr/>
        </p:nvSpPr>
        <p:spPr>
          <a:xfrm rot="21126383">
            <a:off x="1428728" y="857232"/>
            <a:ext cx="2500330" cy="702766"/>
          </a:xfrm>
          <a:prstGeom prst="cloudCallout">
            <a:avLst>
              <a:gd name="adj1" fmla="val -69804"/>
              <a:gd name="adj2" fmla="val 109278"/>
            </a:avLst>
          </a:prstGeom>
          <a:gradFill flip="none" rotWithShape="1">
            <a:gsLst>
              <a:gs pos="0">
                <a:srgbClr val="93DBFF">
                  <a:tint val="66000"/>
                  <a:satMod val="160000"/>
                </a:srgbClr>
              </a:gs>
              <a:gs pos="50000">
                <a:srgbClr val="93DBFF">
                  <a:tint val="44500"/>
                  <a:satMod val="160000"/>
                </a:srgbClr>
              </a:gs>
              <a:gs pos="100000">
                <a:srgbClr val="93DB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400" i="1" dirty="0" smtClean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latin typeface="Georgia" pitchFamily="18" charset="0"/>
                <a:hlinkClick r:id="rId4" action="ppaction://hlinksldjump" tooltip="Молодец!"/>
              </a:rPr>
              <a:t>Проверь!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272677"/>
            <a:ext cx="89297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600"/>
                </a:solidFill>
                <a:latin typeface="Georgia" pitchFamily="18" charset="0"/>
              </a:rPr>
              <a:t>По горизонтали:</a:t>
            </a:r>
          </a:p>
          <a:p>
            <a:r>
              <a:rPr lang="ru-RU" dirty="0" smtClean="0">
                <a:latin typeface="Georgia" pitchFamily="18" charset="0"/>
              </a:rPr>
              <a:t>1.Часть слова, которая стоит перед корнем и служит для образования новых слов.</a:t>
            </a:r>
          </a:p>
          <a:p>
            <a:r>
              <a:rPr lang="ru-RU" dirty="0" smtClean="0">
                <a:latin typeface="Georgia" pitchFamily="18" charset="0"/>
              </a:rPr>
              <a:t>2.Слова с разными основами, в которых  есть общая часть.</a:t>
            </a:r>
          </a:p>
          <a:p>
            <a:r>
              <a:rPr lang="ru-RU" dirty="0" smtClean="0">
                <a:latin typeface="Georgia" pitchFamily="18" charset="0"/>
              </a:rPr>
              <a:t>3.Изменяемая часть слова</a:t>
            </a:r>
          </a:p>
          <a:p>
            <a:r>
              <a:rPr lang="ru-RU" b="1" dirty="0" smtClean="0">
                <a:solidFill>
                  <a:srgbClr val="007600"/>
                </a:solidFill>
                <a:latin typeface="Georgia" pitchFamily="18" charset="0"/>
              </a:rPr>
              <a:t>  По вертикали:</a:t>
            </a:r>
          </a:p>
          <a:p>
            <a:pPr lvl="1"/>
            <a:r>
              <a:rPr lang="ru-RU" dirty="0" smtClean="0">
                <a:latin typeface="Georgia" pitchFamily="18" charset="0"/>
              </a:rPr>
              <a:t>1.Часть слова, которая стоит после корня и служит для образования новых слов.</a:t>
            </a:r>
          </a:p>
          <a:p>
            <a:pPr lvl="1"/>
            <a:r>
              <a:rPr lang="ru-RU" dirty="0" smtClean="0">
                <a:latin typeface="Georgia" pitchFamily="18" charset="0"/>
              </a:rPr>
              <a:t>2.Общая  часть  всех родственных слов.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C:\Documents and Settings\User\Рабочий стол\5555\Заполненный кроссворд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214422"/>
            <a:ext cx="6119839" cy="3879220"/>
          </a:xfrm>
          <a:prstGeom prst="rect">
            <a:avLst/>
          </a:prstGeom>
          <a:noFill/>
        </p:spPr>
      </p:pic>
      <p:pic>
        <p:nvPicPr>
          <p:cNvPr id="4" name="Picture 5" descr="C:\Documents and Settings\User\Рабочий стол\векторные рисунки\339622.jpg"/>
          <p:cNvPicPr>
            <a:picLocks noChangeAspect="1" noChangeArrowheads="1"/>
          </p:cNvPicPr>
          <p:nvPr/>
        </p:nvPicPr>
        <p:blipFill>
          <a:blip r:embed="rId3">
            <a:lum/>
          </a:blip>
          <a:srcRect l="30183" t="14375" r="27134"/>
          <a:stretch>
            <a:fillRect/>
          </a:stretch>
        </p:blipFill>
        <p:spPr bwMode="auto">
          <a:xfrm>
            <a:off x="0" y="0"/>
            <a:ext cx="1357322" cy="22137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Выноска-облако 4"/>
          <p:cNvSpPr/>
          <p:nvPr/>
        </p:nvSpPr>
        <p:spPr>
          <a:xfrm>
            <a:off x="1857356" y="0"/>
            <a:ext cx="3214710" cy="1264980"/>
          </a:xfrm>
          <a:prstGeom prst="cloudCallout">
            <a:avLst>
              <a:gd name="adj1" fmla="val -72186"/>
              <a:gd name="adj2" fmla="val 30760"/>
            </a:avLst>
          </a:prstGeom>
          <a:gradFill flip="none" rotWithShape="1">
            <a:gsLst>
              <a:gs pos="0">
                <a:srgbClr val="93DBFF">
                  <a:tint val="66000"/>
                  <a:satMod val="160000"/>
                </a:srgbClr>
              </a:gs>
              <a:gs pos="50000">
                <a:srgbClr val="93DBFF">
                  <a:tint val="44500"/>
                  <a:satMod val="160000"/>
                </a:srgbClr>
              </a:gs>
              <a:gs pos="100000">
                <a:srgbClr val="93DB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400" i="1" dirty="0" smtClean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latin typeface="Georgia" pitchFamily="18" charset="0"/>
                <a:hlinkClick r:id="rId4" action="ppaction://hlinksldjump" tooltip="Молодец!"/>
              </a:rPr>
              <a:t>Молодец!  Правильно!</a:t>
            </a:r>
          </a:p>
        </p:txBody>
      </p:sp>
      <p:sp>
        <p:nvSpPr>
          <p:cNvPr id="6" name="Стрелка вправо 5">
            <a:hlinkClick r:id="rId4" action="ppaction://hlinksldjump"/>
          </p:cNvPr>
          <p:cNvSpPr/>
          <p:nvPr/>
        </p:nvSpPr>
        <p:spPr>
          <a:xfrm>
            <a:off x="8143900" y="6429372"/>
            <a:ext cx="6926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85776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Используемые ссылки:</a:t>
            </a:r>
            <a:endParaRPr lang="ru-RU" sz="36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 fontScale="47500" lnSpcReduction="20000"/>
          </a:bodyPr>
          <a:lstStyle/>
          <a:p>
            <a:r>
              <a:rPr lang="en-US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ru-RU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3"/>
              </a:rPr>
              <a:t>://</a:t>
            </a:r>
            <a:r>
              <a:rPr lang="en-US" sz="3400" u="sng" dirty="0" err="1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3"/>
              </a:rPr>
              <a:t>metodsovet</a:t>
            </a:r>
            <a:r>
              <a:rPr lang="ru-RU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3400" u="sng" dirty="0" err="1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3"/>
              </a:rPr>
              <a:t>su</a:t>
            </a:r>
            <a:r>
              <a:rPr lang="ru-RU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-</a:t>
            </a:r>
            <a: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методический портал учителя  «</a:t>
            </a:r>
            <a:r>
              <a:rPr lang="ru-RU" sz="3400" dirty="0" err="1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Методсовет</a:t>
            </a:r>
            <a: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» - </a:t>
            </a:r>
            <a:endParaRPr lang="ru-RU" sz="3400" u="sng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4"/>
              </a:rPr>
              <a:t>http://festival.1september.ru/</a:t>
            </a:r>
            <a: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- фестиваль педагогических идей «Открытый урок»</a:t>
            </a:r>
          </a:p>
          <a:p>
            <a:r>
              <a:rPr lang="ru-RU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5"/>
              </a:rPr>
              <a:t>http://www.it-n.ru/</a:t>
            </a:r>
            <a: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- сеть творческих учителей</a:t>
            </a:r>
          </a:p>
          <a:p>
            <a:r>
              <a:rPr lang="en-US" sz="3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http://www.fcior.edu.ru/</a:t>
            </a:r>
            <a:r>
              <a:rPr lang="ru-RU" sz="3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-Каталог электронных образовательных</a:t>
            </a:r>
            <a:b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ресурсов </a:t>
            </a:r>
          </a:p>
          <a:p>
            <a:r>
              <a:rPr lang="en-US" sz="3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http://school-collection.edu.ru/catalog/pupil/</a:t>
            </a:r>
            <a:r>
              <a:rPr lang="ru-RU" sz="3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hlinkClick r:id="rId6"/>
              </a:rPr>
              <a:t>  </a:t>
            </a:r>
            <a:r>
              <a:rPr lang="ru-RU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6"/>
              </a:rPr>
              <a:t>Единая коллекция Цифровых Образовательных Ресурсов</a:t>
            </a:r>
            <a:r>
              <a:rPr lang="ru-RU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7"/>
              </a:rPr>
              <a:t>http://s48.radikal.ru/i121/1210/30/17bcf32f4ea3.jpg</a:t>
            </a:r>
            <a: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рисунки</a:t>
            </a:r>
          </a:p>
          <a:p>
            <a:r>
              <a:rPr lang="en-US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8"/>
              </a:rPr>
              <a:t>http://www.clker.com/clipart-15798.html</a:t>
            </a:r>
            <a: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- рисунки</a:t>
            </a:r>
          </a:p>
          <a:p>
            <a:r>
              <a:rPr lang="en-US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9"/>
              </a:rPr>
              <a:t>http://i.allday.ru/uploads/posts/1191269251_c4133.jpg</a:t>
            </a:r>
            <a:r>
              <a:rPr lang="ru-RU" sz="3400" u="sng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9"/>
              </a:rPr>
              <a:t>http://images.yandex.ru</a:t>
            </a:r>
            <a:endParaRPr lang="ru-RU" sz="3400" u="sng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http://multator.ru/tag/%D0%BC%D1%8B%D1%89%D1%8C</a:t>
            </a:r>
            <a:endParaRPr lang="ru-RU" sz="3400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10"/>
              </a:rPr>
              <a:t>http://vsyaanimaciya.ru/photo/39-2-0-0-2</a:t>
            </a:r>
            <a: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-кошки</a:t>
            </a:r>
          </a:p>
          <a:p>
            <a:r>
              <a:rPr lang="en-US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11"/>
              </a:rPr>
              <a:t>http://catsru.narod.ru/mowie.html</a:t>
            </a:r>
            <a:r>
              <a:rPr lang="ru-RU" sz="3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- анимационные кошки</a:t>
            </a:r>
            <a:endParaRPr lang="ru-RU" sz="3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9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Презентация опубликована на сайтах: </a:t>
            </a:r>
            <a:r>
              <a:rPr lang="en-US" sz="29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12"/>
              </a:rPr>
              <a:t>http://klass-2b-betiki.fo.ru</a:t>
            </a:r>
            <a:endParaRPr lang="ru-RU" sz="2900" b="1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9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en-US" sz="29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hlinkClick r:id="rId13"/>
              </a:rPr>
              <a:t>http://www.proshkolu.ru/user/DARINALARISA/</a:t>
            </a:r>
            <a:endParaRPr lang="ru-RU" sz="29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9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hlinkClick r:id="rId14"/>
              </a:rPr>
              <a:t>http://darina2209.rusedu.net/?searchTerms=%F0%E0%E1%EE%F2%FB&amp;op=Search&amp;blogId=6053</a:t>
            </a:r>
            <a:endParaRPr lang="ru-RU" sz="29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9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4414" y="1857364"/>
            <a:ext cx="6500858" cy="120032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i="1" u="sng" dirty="0" smtClean="0">
                <a:solidFill>
                  <a:srgbClr val="336600"/>
                </a:solidFill>
                <a:latin typeface="Georgia" pitchFamily="18" charset="0"/>
              </a:rPr>
              <a:t>Корень</a:t>
            </a:r>
            <a:r>
              <a:rPr lang="ru-RU" sz="3600" b="1" i="1" dirty="0" smtClean="0">
                <a:solidFill>
                  <a:srgbClr val="008000"/>
                </a:solidFill>
                <a:latin typeface="Georgia" pitchFamily="18" charset="0"/>
              </a:rPr>
              <a:t>- общая часть  </a:t>
            </a:r>
            <a:r>
              <a:rPr lang="ru-RU" sz="3600" b="1" i="1" dirty="0" smtClean="0">
                <a:solidFill>
                  <a:srgbClr val="008000"/>
                </a:solidFill>
                <a:latin typeface="Georgia" pitchFamily="18" charset="0"/>
                <a:hlinkClick r:id="rId3" action="ppaction://hlinksldjump"/>
              </a:rPr>
              <a:t>родственных слов </a:t>
            </a:r>
            <a:endParaRPr lang="ru-RU" sz="3600" b="1" i="1" dirty="0">
              <a:solidFill>
                <a:srgbClr val="00800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3714752"/>
            <a:ext cx="4857784" cy="1077218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Georgia" pitchFamily="18" charset="0"/>
              </a:rPr>
              <a:t>Пример:</a:t>
            </a:r>
            <a:r>
              <a:rPr lang="ru-RU" sz="2800" i="1" dirty="0" smtClean="0">
                <a:latin typeface="Georgia" pitchFamily="18" charset="0"/>
              </a:rPr>
              <a:t> </a:t>
            </a:r>
          </a:p>
          <a:p>
            <a:r>
              <a:rPr lang="ru-RU" sz="3600" i="1" dirty="0" smtClean="0">
                <a:latin typeface="Georgia" pitchFamily="18" charset="0"/>
              </a:rPr>
              <a:t> </a:t>
            </a:r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лес,  лесной,  лесник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Дуга 7"/>
          <p:cNvSpPr/>
          <p:nvPr/>
        </p:nvSpPr>
        <p:spPr>
          <a:xfrm rot="18933457">
            <a:off x="1902911" y="4260373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 w="285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" name="Дуга 8"/>
          <p:cNvSpPr/>
          <p:nvPr/>
        </p:nvSpPr>
        <p:spPr>
          <a:xfrm rot="19515065">
            <a:off x="2903960" y="4261290"/>
            <a:ext cx="914400" cy="914400"/>
          </a:xfrm>
          <a:prstGeom prst="arc">
            <a:avLst>
              <a:gd name="adj1" fmla="val 16200000"/>
              <a:gd name="adj2" fmla="val 207652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 w="285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" name="Дуга 9"/>
          <p:cNvSpPr/>
          <p:nvPr/>
        </p:nvSpPr>
        <p:spPr>
          <a:xfrm rot="19403210">
            <a:off x="4475597" y="4261290"/>
            <a:ext cx="914400" cy="914400"/>
          </a:xfrm>
          <a:prstGeom prst="arc">
            <a:avLst>
              <a:gd name="adj1" fmla="val 16200000"/>
              <a:gd name="adj2" fmla="val 2076869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 w="285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" name="Управляющая кнопка: домой 10">
            <a:hlinkClick r:id="rId4" action="ppaction://hlinksldjump" highlightClick="1"/>
          </p:cNvPr>
          <p:cNvSpPr/>
          <p:nvPr/>
        </p:nvSpPr>
        <p:spPr>
          <a:xfrm>
            <a:off x="8072462" y="6286520"/>
            <a:ext cx="500066" cy="428628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1538" y="1571612"/>
            <a:ext cx="6643734" cy="156966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i="1" u="sng" dirty="0" smtClean="0">
                <a:solidFill>
                  <a:srgbClr val="336600"/>
                </a:solidFill>
                <a:latin typeface="Georgia" pitchFamily="18" charset="0"/>
              </a:rPr>
              <a:t>Родственные слова 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- слова с разными 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  <a:hlinkClick r:id="rId3" action="ppaction://hlinksldjump"/>
              </a:rPr>
              <a:t>основами,</a:t>
            </a:r>
            <a:r>
              <a:rPr lang="ru-RU" sz="3200" b="1" i="1" dirty="0" smtClean="0">
                <a:solidFill>
                  <a:srgbClr val="336600"/>
                </a:solidFill>
                <a:latin typeface="Georgia" pitchFamily="18" charset="0"/>
              </a:rPr>
              <a:t> в которых  есть общая часть </a:t>
            </a:r>
            <a:endParaRPr lang="ru-RU" sz="32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857628"/>
            <a:ext cx="6429420" cy="1077218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Georgia" pitchFamily="18" charset="0"/>
              </a:rPr>
              <a:t>Пример:</a:t>
            </a:r>
            <a:r>
              <a:rPr lang="ru-RU" sz="2800" i="1" dirty="0" smtClean="0">
                <a:latin typeface="Georgia" pitchFamily="18" charset="0"/>
              </a:rPr>
              <a:t> </a:t>
            </a:r>
          </a:p>
          <a:p>
            <a:r>
              <a:rPr lang="ru-RU" sz="3600" i="1" dirty="0" smtClean="0">
                <a:latin typeface="Georgia" pitchFamily="18" charset="0"/>
              </a:rPr>
              <a:t> </a:t>
            </a:r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лес    ,  лесной,  лесник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7" name="Правая круглая скобка 36"/>
          <p:cNvSpPr/>
          <p:nvPr/>
        </p:nvSpPr>
        <p:spPr>
          <a:xfrm rot="5400000">
            <a:off x="1714480" y="4572008"/>
            <a:ext cx="142876" cy="57150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авая круглая скобка 37"/>
          <p:cNvSpPr/>
          <p:nvPr/>
        </p:nvSpPr>
        <p:spPr>
          <a:xfrm rot="5400000">
            <a:off x="3143240" y="4429132"/>
            <a:ext cx="142876" cy="85725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авая круглая скобка 38"/>
          <p:cNvSpPr/>
          <p:nvPr/>
        </p:nvSpPr>
        <p:spPr>
          <a:xfrm rot="5400000">
            <a:off x="4964909" y="4179099"/>
            <a:ext cx="142876" cy="121444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714744" y="4500570"/>
            <a:ext cx="428628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214546" y="4500570"/>
            <a:ext cx="214314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786446" y="4572008"/>
            <a:ext cx="271458" cy="2714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Управляющая кнопка: домой 42">
            <a:hlinkClick r:id="rId4" action="ppaction://hlinksldjump" highlightClick="1"/>
          </p:cNvPr>
          <p:cNvSpPr/>
          <p:nvPr/>
        </p:nvSpPr>
        <p:spPr>
          <a:xfrm>
            <a:off x="8072462" y="6286520"/>
            <a:ext cx="500066" cy="428628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4414" y="1571612"/>
            <a:ext cx="6500858" cy="175432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Часть слова без окончания называется </a:t>
            </a:r>
            <a:r>
              <a:rPr lang="ru-RU" sz="3600" b="1" i="1" u="sng" dirty="0" smtClean="0">
                <a:solidFill>
                  <a:srgbClr val="336600"/>
                </a:solidFill>
                <a:latin typeface="Georgia" pitchFamily="18" charset="0"/>
              </a:rPr>
              <a:t>основой</a:t>
            </a:r>
            <a:endParaRPr lang="ru-RU" sz="3600" b="1" i="1" u="sng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3643314"/>
            <a:ext cx="6357982" cy="1200329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Georgia" pitchFamily="18" charset="0"/>
              </a:rPr>
              <a:t>Пример:</a:t>
            </a:r>
          </a:p>
          <a:p>
            <a:r>
              <a:rPr lang="ru-RU" sz="2800" i="1" dirty="0" smtClean="0">
                <a:solidFill>
                  <a:schemeClr val="tx1"/>
                </a:solidFill>
                <a:latin typeface="Georgia" pitchFamily="18" charset="0"/>
              </a:rPr>
              <a:t>дедушка,  девочка,    облако 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Правая круглая скобка 10"/>
          <p:cNvSpPr/>
          <p:nvPr/>
        </p:nvSpPr>
        <p:spPr>
          <a:xfrm rot="5400000">
            <a:off x="1821637" y="3893347"/>
            <a:ext cx="285752" cy="121444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авая круглая скобка 11"/>
          <p:cNvSpPr/>
          <p:nvPr/>
        </p:nvSpPr>
        <p:spPr>
          <a:xfrm rot="5400000">
            <a:off x="5214941" y="4071944"/>
            <a:ext cx="142877" cy="1000132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авая круглая скобка 12"/>
          <p:cNvSpPr/>
          <p:nvPr/>
        </p:nvSpPr>
        <p:spPr>
          <a:xfrm rot="5400000">
            <a:off x="3571868" y="3929066"/>
            <a:ext cx="142876" cy="114300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14810" y="4214818"/>
            <a:ext cx="285752" cy="2143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643174" y="4214818"/>
            <a:ext cx="285752" cy="2143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flipH="1">
            <a:off x="5786446" y="4214818"/>
            <a:ext cx="285752" cy="2667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домой 16">
            <a:hlinkClick r:id="rId2" action="ppaction://hlinksldjump" highlightClick="1"/>
          </p:cNvPr>
          <p:cNvSpPr/>
          <p:nvPr/>
        </p:nvSpPr>
        <p:spPr>
          <a:xfrm>
            <a:off x="8072462" y="6286520"/>
            <a:ext cx="500066" cy="428628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2976" y="1571612"/>
            <a:ext cx="6643734" cy="175432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i="1" u="sng" dirty="0" smtClean="0">
                <a:solidFill>
                  <a:srgbClr val="336600"/>
                </a:solidFill>
                <a:latin typeface="Georgia" pitchFamily="18" charset="0"/>
              </a:rPr>
              <a:t>Суффикс</a:t>
            </a:r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- </a:t>
            </a:r>
          </a:p>
          <a:p>
            <a:pPr algn="ctr"/>
            <a:r>
              <a:rPr lang="ru-RU" sz="3600" b="1" i="1" dirty="0">
                <a:solidFill>
                  <a:srgbClr val="336600"/>
                </a:solidFill>
                <a:latin typeface="Georgia" pitchFamily="18" charset="0"/>
              </a:rPr>
              <a:t>э</a:t>
            </a:r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то часть слова, стоящая после корня.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0166" y="3857628"/>
            <a:ext cx="5643602" cy="1077218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8000"/>
                </a:solidFill>
                <a:latin typeface="Georgia" pitchFamily="18" charset="0"/>
              </a:rPr>
              <a:t>С помощью суффикса образуются другие слова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Управляющая кнопка: домой 12">
            <a:hlinkClick r:id="rId2" action="ppaction://hlinksldjump" highlightClick="1"/>
          </p:cNvPr>
          <p:cNvSpPr/>
          <p:nvPr/>
        </p:nvSpPr>
        <p:spPr>
          <a:xfrm>
            <a:off x="7072330" y="6143644"/>
            <a:ext cx="500066" cy="428628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гнутая вверх стрелка 6">
            <a:hlinkClick r:id="rId3" action="ppaction://hlinksldjump"/>
          </p:cNvPr>
          <p:cNvSpPr/>
          <p:nvPr/>
        </p:nvSpPr>
        <p:spPr>
          <a:xfrm>
            <a:off x="8143900" y="6072206"/>
            <a:ext cx="716086" cy="461665"/>
          </a:xfrm>
          <a:prstGeom prst="curvedDownArrow">
            <a:avLst>
              <a:gd name="adj1" fmla="val 25000"/>
              <a:gd name="adj2" fmla="val 54345"/>
              <a:gd name="adj3" fmla="val 42074"/>
            </a:avLst>
          </a:prstGeom>
          <a:solidFill>
            <a:srgbClr val="93DBFF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2400" i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itchFamily="18" charset="0"/>
              <a:hlinkClick r:id="rId4" action="ppaction://hlinksldjump" tooltip="Молодец!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Рабочий стол\векторные рисунки\146.jpg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 l="30714" t="5032" r="11428"/>
          <a:stretch>
            <a:fillRect/>
          </a:stretch>
        </p:blipFill>
        <p:spPr bwMode="auto">
          <a:xfrm>
            <a:off x="1214414" y="2071678"/>
            <a:ext cx="1143008" cy="1251660"/>
          </a:xfrm>
          <a:prstGeom prst="rect">
            <a:avLst/>
          </a:prstGeom>
          <a:noFill/>
        </p:spPr>
      </p:pic>
      <p:pic>
        <p:nvPicPr>
          <p:cNvPr id="3075" name="Picture 3" descr="C:\Documents and Settings\User\Рабочий стол\векторные рисунки\1e63384612.jpg"/>
          <p:cNvPicPr>
            <a:picLocks noChangeAspect="1" noChangeArrowheads="1"/>
          </p:cNvPicPr>
          <p:nvPr/>
        </p:nvPicPr>
        <p:blipFill>
          <a:blip r:embed="rId3">
            <a:lum bright="10000"/>
          </a:blip>
          <a:srcRect l="16621" r="21052"/>
          <a:stretch>
            <a:fillRect/>
          </a:stretch>
        </p:blipFill>
        <p:spPr bwMode="auto">
          <a:xfrm>
            <a:off x="6286512" y="1500174"/>
            <a:ext cx="1214446" cy="1775177"/>
          </a:xfrm>
          <a:prstGeom prst="rect">
            <a:avLst/>
          </a:prstGeom>
          <a:noFill/>
        </p:spPr>
      </p:pic>
      <p:pic>
        <p:nvPicPr>
          <p:cNvPr id="3076" name="Picture 4" descr="C:\Documents and Settings\User\Рабочий стол\векторные рисунки\i.jpg"/>
          <p:cNvPicPr>
            <a:picLocks noChangeAspect="1" noChangeArrowheads="1"/>
          </p:cNvPicPr>
          <p:nvPr/>
        </p:nvPicPr>
        <p:blipFill>
          <a:blip r:embed="rId4">
            <a:lum bright="10000"/>
          </a:blip>
          <a:srcRect l="7547" t="5000" r="12264" b="10000"/>
          <a:stretch>
            <a:fillRect/>
          </a:stretch>
        </p:blipFill>
        <p:spPr bwMode="auto">
          <a:xfrm>
            <a:off x="3500430" y="1785926"/>
            <a:ext cx="1714512" cy="17145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20" y="5429264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600"/>
                </a:solidFill>
                <a:latin typeface="Georgia" pitchFamily="18" charset="0"/>
              </a:rPr>
              <a:t>Рассмотри рисунки и подписи  под  ними. Наблюдай, как  меняется смысл слова, когда в нём появляется или изменяется суффикс?</a:t>
            </a:r>
            <a:endParaRPr lang="ru-RU" sz="2400" b="1" dirty="0">
              <a:solidFill>
                <a:srgbClr val="007600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3786190"/>
            <a:ext cx="1503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600"/>
                </a:solidFill>
                <a:latin typeface="Georgia" pitchFamily="18" charset="0"/>
              </a:rPr>
              <a:t>собачка</a:t>
            </a:r>
            <a:endParaRPr lang="ru-RU" sz="2400" b="1" dirty="0">
              <a:solidFill>
                <a:srgbClr val="007600"/>
              </a:solidFill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3306" y="3714752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600"/>
                </a:solidFill>
                <a:latin typeface="Georgia" pitchFamily="18" charset="0"/>
              </a:rPr>
              <a:t>собака</a:t>
            </a:r>
            <a:endParaRPr lang="ru-RU" sz="2400" b="1" dirty="0">
              <a:solidFill>
                <a:srgbClr val="007600"/>
              </a:solidFill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9322" y="3643314"/>
            <a:ext cx="183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600"/>
                </a:solidFill>
                <a:latin typeface="Georgia" pitchFamily="18" charset="0"/>
              </a:rPr>
              <a:t>собачища</a:t>
            </a:r>
            <a:endParaRPr lang="ru-RU" sz="2400" b="1" dirty="0">
              <a:solidFill>
                <a:srgbClr val="007600"/>
              </a:solidFill>
              <a:latin typeface="Georgia" pitchFamily="18" charset="0"/>
            </a:endParaRPr>
          </a:p>
        </p:txBody>
      </p:sp>
      <p:sp>
        <p:nvSpPr>
          <p:cNvPr id="10" name="Нашивка 9"/>
          <p:cNvSpPr/>
          <p:nvPr/>
        </p:nvSpPr>
        <p:spPr>
          <a:xfrm rot="16200000">
            <a:off x="1893075" y="3679033"/>
            <a:ext cx="285752" cy="214314"/>
          </a:xfrm>
          <a:prstGeom prst="chevron">
            <a:avLst>
              <a:gd name="adj" fmla="val 89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16200000">
            <a:off x="7072330" y="3500438"/>
            <a:ext cx="285752" cy="428628"/>
          </a:xfrm>
          <a:prstGeom prst="chevron">
            <a:avLst>
              <a:gd name="adj" fmla="val 89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14414" y="1857364"/>
            <a:ext cx="6357982" cy="3108543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8000"/>
                </a:solidFill>
                <a:latin typeface="Georgia" pitchFamily="18" charset="0"/>
              </a:rPr>
              <a:t>    Пример:</a:t>
            </a:r>
            <a:r>
              <a:rPr lang="ru-RU" sz="3600" i="1" dirty="0" smtClean="0">
                <a:latin typeface="Georgia" pitchFamily="18" charset="0"/>
              </a:rPr>
              <a:t>   </a:t>
            </a:r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рыба </a:t>
            </a:r>
          </a:p>
          <a:p>
            <a:endParaRPr lang="ru-RU" sz="32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3200" i="1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    рыбка  </a:t>
            </a:r>
          </a:p>
          <a:p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                   рыбёшка  </a:t>
            </a:r>
          </a:p>
          <a:p>
            <a:r>
              <a:rPr lang="ru-RU" sz="3200" i="1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рыбища</a:t>
            </a:r>
          </a:p>
          <a:p>
            <a:r>
              <a:rPr lang="ru-RU" sz="3200" i="1" dirty="0" smtClean="0">
                <a:solidFill>
                  <a:srgbClr val="007600"/>
                </a:solidFill>
                <a:latin typeface="Georgia" pitchFamily="18" charset="0"/>
              </a:rPr>
              <a:t>   </a:t>
            </a:r>
            <a:r>
              <a:rPr lang="ru-RU" sz="3200" b="1" i="1" dirty="0" smtClean="0">
                <a:solidFill>
                  <a:srgbClr val="007600"/>
                </a:solidFill>
                <a:latin typeface="Georgia" pitchFamily="18" charset="0"/>
              </a:rPr>
              <a:t>к,   </a:t>
            </a:r>
            <a:r>
              <a:rPr lang="ru-RU" sz="3200" b="1" i="1" dirty="0" err="1" smtClean="0">
                <a:solidFill>
                  <a:srgbClr val="007600"/>
                </a:solidFill>
                <a:latin typeface="Georgia" pitchFamily="18" charset="0"/>
              </a:rPr>
              <a:t>ёшк</a:t>
            </a:r>
            <a:r>
              <a:rPr lang="ru-RU" sz="3200" b="1" i="1" dirty="0" smtClean="0">
                <a:solidFill>
                  <a:srgbClr val="007600"/>
                </a:solidFill>
                <a:latin typeface="Georgia" pitchFamily="18" charset="0"/>
              </a:rPr>
              <a:t>,  </a:t>
            </a:r>
            <a:r>
              <a:rPr lang="ru-RU" sz="3200" b="1" i="1" dirty="0" err="1" smtClean="0">
                <a:solidFill>
                  <a:srgbClr val="007600"/>
                </a:solidFill>
                <a:latin typeface="Georgia" pitchFamily="18" charset="0"/>
              </a:rPr>
              <a:t>ищ</a:t>
            </a:r>
            <a:r>
              <a:rPr lang="ru-RU" sz="3200" b="1" i="1" dirty="0" smtClean="0">
                <a:solidFill>
                  <a:srgbClr val="007600"/>
                </a:solidFill>
                <a:latin typeface="Georgia" pitchFamily="18" charset="0"/>
              </a:rPr>
              <a:t> – суффиксы </a:t>
            </a:r>
            <a:endParaRPr lang="ru-RU" sz="3200" b="1" i="1" dirty="0">
              <a:solidFill>
                <a:srgbClr val="007600"/>
              </a:solidFill>
              <a:latin typeface="Georgia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3071802" y="2571744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867144" y="2919410"/>
            <a:ext cx="704856" cy="95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357686" y="2714620"/>
            <a:ext cx="1285884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Нашивка 23"/>
          <p:cNvSpPr/>
          <p:nvPr/>
        </p:nvSpPr>
        <p:spPr>
          <a:xfrm rot="16200000">
            <a:off x="4143372" y="3143248"/>
            <a:ext cx="285752" cy="571504"/>
          </a:xfrm>
          <a:prstGeom prst="chevron">
            <a:avLst>
              <a:gd name="adj" fmla="val 89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 rot="16200000">
            <a:off x="6107917" y="3750471"/>
            <a:ext cx="285752" cy="500066"/>
          </a:xfrm>
          <a:prstGeom prst="chevron">
            <a:avLst>
              <a:gd name="adj" fmla="val 89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 rot="16200000" flipV="1">
            <a:off x="2571736" y="2928934"/>
            <a:ext cx="214314" cy="214314"/>
          </a:xfrm>
          <a:prstGeom prst="chevron">
            <a:avLst>
              <a:gd name="adj" fmla="val 89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 rot="16200000">
            <a:off x="1571604" y="4214818"/>
            <a:ext cx="285752" cy="428628"/>
          </a:xfrm>
          <a:prstGeom prst="chevron">
            <a:avLst>
              <a:gd name="adj" fmla="val 89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Нашивка 27"/>
          <p:cNvSpPr/>
          <p:nvPr/>
        </p:nvSpPr>
        <p:spPr>
          <a:xfrm rot="16200000">
            <a:off x="2500298" y="3857628"/>
            <a:ext cx="428628" cy="857256"/>
          </a:xfrm>
          <a:prstGeom prst="chevron">
            <a:avLst>
              <a:gd name="adj" fmla="val 89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 rot="16200000">
            <a:off x="3714744" y="4071942"/>
            <a:ext cx="285752" cy="571504"/>
          </a:xfrm>
          <a:prstGeom prst="chevron">
            <a:avLst>
              <a:gd name="adj" fmla="val 89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Управляющая кнопка: домой 29">
            <a:hlinkClick r:id="rId3" action="ppaction://hlinksldjump" highlightClick="1"/>
          </p:cNvPr>
          <p:cNvSpPr/>
          <p:nvPr/>
        </p:nvSpPr>
        <p:spPr>
          <a:xfrm>
            <a:off x="8072462" y="6286520"/>
            <a:ext cx="500066" cy="428628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57290" y="1643050"/>
            <a:ext cx="639790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i="1" u="sng" dirty="0" smtClean="0">
                <a:solidFill>
                  <a:srgbClr val="336600"/>
                </a:solidFill>
                <a:latin typeface="Georgia" pitchFamily="18" charset="0"/>
              </a:rPr>
              <a:t>Приставка </a:t>
            </a:r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– это часть</a:t>
            </a:r>
          </a:p>
          <a:p>
            <a:pPr algn="ctr"/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 слова, стоящая перед </a:t>
            </a:r>
          </a:p>
          <a:p>
            <a:pPr algn="ctr"/>
            <a:r>
              <a:rPr lang="ru-RU" sz="3600" b="1" i="1" dirty="0" smtClean="0">
                <a:solidFill>
                  <a:srgbClr val="336600"/>
                </a:solidFill>
                <a:latin typeface="Georgia" pitchFamily="18" charset="0"/>
              </a:rPr>
              <a:t>корнем.</a:t>
            </a:r>
            <a:endParaRPr lang="ru-RU" sz="3600" b="1" i="1" dirty="0">
              <a:solidFill>
                <a:srgbClr val="336600"/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3500438"/>
            <a:ext cx="76438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8000"/>
                </a:solidFill>
                <a:latin typeface="Georgia" pitchFamily="18" charset="0"/>
              </a:rPr>
              <a:t>С помощью приставки  образуются другие слова. Приставки со словами пишутся слитно.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Управляющая кнопка: домой 9">
            <a:hlinkClick r:id="rId2" action="ppaction://hlinksldjump" highlightClick="1"/>
          </p:cNvPr>
          <p:cNvSpPr/>
          <p:nvPr/>
        </p:nvSpPr>
        <p:spPr>
          <a:xfrm>
            <a:off x="7072330" y="6143644"/>
            <a:ext cx="500066" cy="428628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гнутая вверх стрелка 7">
            <a:hlinkClick r:id="rId3" action="ppaction://hlinksldjump"/>
          </p:cNvPr>
          <p:cNvSpPr/>
          <p:nvPr/>
        </p:nvSpPr>
        <p:spPr>
          <a:xfrm>
            <a:off x="8143900" y="6072206"/>
            <a:ext cx="716086" cy="461665"/>
          </a:xfrm>
          <a:prstGeom prst="curvedDownArrow">
            <a:avLst>
              <a:gd name="adj1" fmla="val 25000"/>
              <a:gd name="adj2" fmla="val 54345"/>
              <a:gd name="adj3" fmla="val 42074"/>
            </a:avLst>
          </a:prstGeom>
          <a:solidFill>
            <a:srgbClr val="93DBFF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2400" i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itchFamily="18" charset="0"/>
              <a:hlinkClick r:id="rId4" action="ppaction://hlinksldjump" tooltip="Молодец!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sz="2400" i="1" dirty="0" smtClean="0">
            <a:ln>
              <a:solidFill>
                <a:schemeClr val="bg1"/>
              </a:solidFill>
            </a:ln>
            <a:solidFill>
              <a:schemeClr val="bg1"/>
            </a:solidFill>
            <a:latin typeface="Georgia" pitchFamily="18" charset="0"/>
            <a:hlinkClick xmlns:r="http://schemas.openxmlformats.org/officeDocument/2006/relationships" r:id="" action="ppaction://hlinksldjump" tooltip="Молодец!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556</Words>
  <Application>Microsoft Office PowerPoint</Application>
  <PresentationFormat>Экран (4:3)</PresentationFormat>
  <Paragraphs>198</Paragraphs>
  <Slides>28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Какую роль играют  приставки?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Закрепление</vt:lpstr>
      <vt:lpstr>Найди группы однокоренных слов</vt:lpstr>
      <vt:lpstr>Слайд 20</vt:lpstr>
      <vt:lpstr>Слайд 21</vt:lpstr>
      <vt:lpstr>Помоги  Незнайке  отыскать  слова  с суффиксом  -ИК-</vt:lpstr>
      <vt:lpstr>Слайд 23</vt:lpstr>
      <vt:lpstr> Помоги  Буратино  составить слова из частей слов</vt:lpstr>
      <vt:lpstr>Карлсон перепутал все приставки. Выбери  из списка и вставь нужные приставки</vt:lpstr>
      <vt:lpstr>Помоги  Золушке разгадать кроссворд</vt:lpstr>
      <vt:lpstr>Слайд 27</vt:lpstr>
      <vt:lpstr>Используемые ссылки: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141</cp:revision>
  <dcterms:created xsi:type="dcterms:W3CDTF">2013-03-27T07:12:33Z</dcterms:created>
  <dcterms:modified xsi:type="dcterms:W3CDTF">2013-04-03T10:50:20Z</dcterms:modified>
</cp:coreProperties>
</file>